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81"/>
  </p:notesMasterIdLst>
  <p:sldIdLst>
    <p:sldId id="256" r:id="rId7"/>
    <p:sldId id="358" r:id="rId8"/>
    <p:sldId id="360" r:id="rId9"/>
    <p:sldId id="330" r:id="rId10"/>
    <p:sldId id="361" r:id="rId11"/>
    <p:sldId id="357" r:id="rId12"/>
    <p:sldId id="356" r:id="rId13"/>
    <p:sldId id="355" r:id="rId14"/>
    <p:sldId id="354" r:id="rId15"/>
    <p:sldId id="353" r:id="rId16"/>
    <p:sldId id="352" r:id="rId17"/>
    <p:sldId id="351" r:id="rId18"/>
    <p:sldId id="350" r:id="rId19"/>
    <p:sldId id="348" r:id="rId20"/>
    <p:sldId id="349" r:id="rId21"/>
    <p:sldId id="347" r:id="rId22"/>
    <p:sldId id="346" r:id="rId23"/>
    <p:sldId id="345" r:id="rId24"/>
    <p:sldId id="344" r:id="rId25"/>
    <p:sldId id="343" r:id="rId26"/>
    <p:sldId id="342" r:id="rId27"/>
    <p:sldId id="341" r:id="rId28"/>
    <p:sldId id="340" r:id="rId29"/>
    <p:sldId id="339" r:id="rId30"/>
    <p:sldId id="338" r:id="rId31"/>
    <p:sldId id="337" r:id="rId32"/>
    <p:sldId id="336" r:id="rId33"/>
    <p:sldId id="335" r:id="rId34"/>
    <p:sldId id="334" r:id="rId35"/>
    <p:sldId id="333" r:id="rId36"/>
    <p:sldId id="332" r:id="rId37"/>
    <p:sldId id="331" r:id="rId38"/>
    <p:sldId id="329" r:id="rId39"/>
    <p:sldId id="359"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C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60F19-FDBC-419D-8492-C26CA058B111}" v="21" dt="2021-07-26T15:23:09.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78" autoAdjust="0"/>
    <p:restoredTop sz="94667"/>
  </p:normalViewPr>
  <p:slideViewPr>
    <p:cSldViewPr snapToGrid="0">
      <p:cViewPr varScale="1">
        <p:scale>
          <a:sx n="80" d="100"/>
          <a:sy n="80" d="100"/>
        </p:scale>
        <p:origin x="53" y="3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theme" Target="theme/theme1.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customXml" Target="../customXml/item5.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notesMaster" Target="notesMasters/notesMaster1.xml"/><Relationship Id="rId86"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microsoft.com/office/2015/10/relationships/revisionInfo" Target="revisionInfo.xml"/><Relationship Id="rId61" Type="http://schemas.openxmlformats.org/officeDocument/2006/relationships/slide" Target="slides/slide55.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mims" userId="e6befb0c1d5bf499" providerId="LiveId" clId="{41360F19-FDBC-419D-8492-C26CA058B111}"/>
    <pc:docChg chg="modSld">
      <pc:chgData name="patricia mims" userId="e6befb0c1d5bf499" providerId="LiveId" clId="{41360F19-FDBC-419D-8492-C26CA058B111}" dt="2021-07-26T15:28:07.193" v="47" actId="14100"/>
      <pc:docMkLst>
        <pc:docMk/>
      </pc:docMkLst>
      <pc:sldChg chg="modSp">
        <pc:chgData name="patricia mims" userId="e6befb0c1d5bf499" providerId="LiveId" clId="{41360F19-FDBC-419D-8492-C26CA058B111}" dt="2021-07-26T15:23:09.521" v="20" actId="20577"/>
        <pc:sldMkLst>
          <pc:docMk/>
          <pc:sldMk cId="1594878081" sldId="295"/>
        </pc:sldMkLst>
        <pc:spChg chg="mod">
          <ac:chgData name="patricia mims" userId="e6befb0c1d5bf499" providerId="LiveId" clId="{41360F19-FDBC-419D-8492-C26CA058B111}" dt="2021-07-26T15:23:09.521" v="20" actId="20577"/>
          <ac:spMkLst>
            <pc:docMk/>
            <pc:sldMk cId="1594878081" sldId="295"/>
            <ac:spMk id="3" creationId="{24FF2F1B-7FAD-4BB9-ABF7-F601D6FDF41C}"/>
          </ac:spMkLst>
        </pc:spChg>
      </pc:sldChg>
      <pc:sldChg chg="modSp mod">
        <pc:chgData name="patricia mims" userId="e6befb0c1d5bf499" providerId="LiveId" clId="{41360F19-FDBC-419D-8492-C26CA058B111}" dt="2021-07-26T15:23:36.671" v="21" actId="14100"/>
        <pc:sldMkLst>
          <pc:docMk/>
          <pc:sldMk cId="4125631302" sldId="299"/>
        </pc:sldMkLst>
        <pc:grpChg chg="mod">
          <ac:chgData name="patricia mims" userId="e6befb0c1d5bf499" providerId="LiveId" clId="{41360F19-FDBC-419D-8492-C26CA058B111}" dt="2021-07-26T15:23:36.671" v="21" actId="14100"/>
          <ac:grpSpMkLst>
            <pc:docMk/>
            <pc:sldMk cId="4125631302" sldId="299"/>
            <ac:grpSpMk id="9" creationId="{E6BAD155-16A8-4446-91B2-DF8A6E3A67FF}"/>
          </ac:grpSpMkLst>
        </pc:grpChg>
      </pc:sldChg>
      <pc:sldChg chg="modSp mod">
        <pc:chgData name="patricia mims" userId="e6befb0c1d5bf499" providerId="LiveId" clId="{41360F19-FDBC-419D-8492-C26CA058B111}" dt="2021-07-26T15:24:25.580" v="24" actId="14100"/>
        <pc:sldMkLst>
          <pc:docMk/>
          <pc:sldMk cId="2198008210" sldId="308"/>
        </pc:sldMkLst>
        <pc:grpChg chg="mod">
          <ac:chgData name="patricia mims" userId="e6befb0c1d5bf499" providerId="LiveId" clId="{41360F19-FDBC-419D-8492-C26CA058B111}" dt="2021-07-26T15:24:25.580" v="24" actId="14100"/>
          <ac:grpSpMkLst>
            <pc:docMk/>
            <pc:sldMk cId="2198008210" sldId="308"/>
            <ac:grpSpMk id="7" creationId="{EE833C04-0734-406E-A3E9-207FE12AD601}"/>
          </ac:grpSpMkLst>
        </pc:grpChg>
      </pc:sldChg>
      <pc:sldChg chg="modSp mod">
        <pc:chgData name="patricia mims" userId="e6befb0c1d5bf499" providerId="LiveId" clId="{41360F19-FDBC-419D-8492-C26CA058B111}" dt="2021-07-26T15:26:16.155" v="38" actId="14100"/>
        <pc:sldMkLst>
          <pc:docMk/>
          <pc:sldMk cId="400010710" sldId="311"/>
        </pc:sldMkLst>
        <pc:spChg chg="mod">
          <ac:chgData name="patricia mims" userId="e6befb0c1d5bf499" providerId="LiveId" clId="{41360F19-FDBC-419D-8492-C26CA058B111}" dt="2021-07-26T15:24:41.200" v="25" actId="1076"/>
          <ac:spMkLst>
            <pc:docMk/>
            <pc:sldMk cId="400010710" sldId="311"/>
            <ac:spMk id="2" creationId="{CAD70FC6-84EA-46B5-9958-27A73FB0DB9A}"/>
          </ac:spMkLst>
        </pc:spChg>
        <pc:spChg chg="mod">
          <ac:chgData name="patricia mims" userId="e6befb0c1d5bf499" providerId="LiveId" clId="{41360F19-FDBC-419D-8492-C26CA058B111}" dt="2021-07-26T15:24:46.347" v="26" actId="1076"/>
          <ac:spMkLst>
            <pc:docMk/>
            <pc:sldMk cId="400010710" sldId="311"/>
            <ac:spMk id="6" creationId="{7AA1909F-9118-44DB-A329-4EBC534D9003}"/>
          </ac:spMkLst>
        </pc:spChg>
        <pc:spChg chg="mod">
          <ac:chgData name="patricia mims" userId="e6befb0c1d5bf499" providerId="LiveId" clId="{41360F19-FDBC-419D-8492-C26CA058B111}" dt="2021-07-26T15:26:10.573" v="37" actId="14100"/>
          <ac:spMkLst>
            <pc:docMk/>
            <pc:sldMk cId="400010710" sldId="311"/>
            <ac:spMk id="8" creationId="{91A502AD-3D5B-4852-BBFC-44726B38651C}"/>
          </ac:spMkLst>
        </pc:spChg>
        <pc:grpChg chg="mod">
          <ac:chgData name="patricia mims" userId="e6befb0c1d5bf499" providerId="LiveId" clId="{41360F19-FDBC-419D-8492-C26CA058B111}" dt="2021-07-26T15:26:16.155" v="38" actId="14100"/>
          <ac:grpSpMkLst>
            <pc:docMk/>
            <pc:sldMk cId="400010710" sldId="311"/>
            <ac:grpSpMk id="5" creationId="{55B1F76E-E8A5-43EE-A20C-41BABE882C9C}"/>
          </ac:grpSpMkLst>
        </pc:grpChg>
        <pc:picChg chg="mod">
          <ac:chgData name="patricia mims" userId="e6befb0c1d5bf499" providerId="LiveId" clId="{41360F19-FDBC-419D-8492-C26CA058B111}" dt="2021-07-26T15:24:58.557" v="28" actId="14100"/>
          <ac:picMkLst>
            <pc:docMk/>
            <pc:sldMk cId="400010710" sldId="311"/>
            <ac:picMk id="7" creationId="{3244BCD5-BFDD-40EE-AD24-C43A4346E144}"/>
          </ac:picMkLst>
        </pc:picChg>
      </pc:sldChg>
      <pc:sldChg chg="modSp mod">
        <pc:chgData name="patricia mims" userId="e6befb0c1d5bf499" providerId="LiveId" clId="{41360F19-FDBC-419D-8492-C26CA058B111}" dt="2021-07-26T15:26:54.723" v="43" actId="20577"/>
        <pc:sldMkLst>
          <pc:docMk/>
          <pc:sldMk cId="2539138982" sldId="317"/>
        </pc:sldMkLst>
        <pc:spChg chg="mod">
          <ac:chgData name="patricia mims" userId="e6befb0c1d5bf499" providerId="LiveId" clId="{41360F19-FDBC-419D-8492-C26CA058B111}" dt="2021-07-26T15:26:54.723" v="43" actId="20577"/>
          <ac:spMkLst>
            <pc:docMk/>
            <pc:sldMk cId="2539138982" sldId="317"/>
            <ac:spMk id="9" creationId="{CE9BEEA5-90F3-4CD3-A27E-F18A1EF28EBD}"/>
          </ac:spMkLst>
        </pc:spChg>
        <pc:picChg chg="mod">
          <ac:chgData name="patricia mims" userId="e6befb0c1d5bf499" providerId="LiveId" clId="{41360F19-FDBC-419D-8492-C26CA058B111}" dt="2021-07-26T15:26:50.800" v="40" actId="14100"/>
          <ac:picMkLst>
            <pc:docMk/>
            <pc:sldMk cId="2539138982" sldId="317"/>
            <ac:picMk id="8" creationId="{11365ECA-AB1B-4757-9855-1DD11C1A9D2E}"/>
          </ac:picMkLst>
        </pc:picChg>
      </pc:sldChg>
      <pc:sldChg chg="modSp mod">
        <pc:chgData name="patricia mims" userId="e6befb0c1d5bf499" providerId="LiveId" clId="{41360F19-FDBC-419D-8492-C26CA058B111}" dt="2021-07-26T15:28:07.193" v="47" actId="14100"/>
        <pc:sldMkLst>
          <pc:docMk/>
          <pc:sldMk cId="1960407649" sldId="325"/>
        </pc:sldMkLst>
        <pc:spChg chg="mod">
          <ac:chgData name="patricia mims" userId="e6befb0c1d5bf499" providerId="LiveId" clId="{41360F19-FDBC-419D-8492-C26CA058B111}" dt="2021-07-26T15:27:59.110" v="46" actId="20577"/>
          <ac:spMkLst>
            <pc:docMk/>
            <pc:sldMk cId="1960407649" sldId="325"/>
            <ac:spMk id="9" creationId="{2BBD8552-D7DF-454E-89DB-E2D491B87772}"/>
          </ac:spMkLst>
        </pc:spChg>
        <pc:grpChg chg="mod">
          <ac:chgData name="patricia mims" userId="e6befb0c1d5bf499" providerId="LiveId" clId="{41360F19-FDBC-419D-8492-C26CA058B111}" dt="2021-07-26T15:27:35.990" v="44" actId="14100"/>
          <ac:grpSpMkLst>
            <pc:docMk/>
            <pc:sldMk cId="1960407649" sldId="325"/>
            <ac:grpSpMk id="7" creationId="{A6C85E57-D337-4887-B9E2-645A15B958F4}"/>
          </ac:grpSpMkLst>
        </pc:grpChg>
        <pc:picChg chg="mod">
          <ac:chgData name="patricia mims" userId="e6befb0c1d5bf499" providerId="LiveId" clId="{41360F19-FDBC-419D-8492-C26CA058B111}" dt="2021-07-26T15:28:07.193" v="47" actId="14100"/>
          <ac:picMkLst>
            <pc:docMk/>
            <pc:sldMk cId="1960407649" sldId="325"/>
            <ac:picMk id="8" creationId="{891FD637-AC53-4B18-8E69-74B385FB5AC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44517-4046-4ECD-B6AB-A272D42345E8}" type="datetimeFigureOut">
              <a:rPr lang="en-US" smtClean="0"/>
              <a:t>7/26/2021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A3393-BD4B-41EA-871E-C5F73B13B9EB}" type="slidenum">
              <a:rPr lang="en-US" smtClean="0"/>
              <a:t>‹#›</a:t>
            </a:fld>
            <a:endParaRPr lang="en-US"/>
          </a:p>
        </p:txBody>
      </p:sp>
    </p:spTree>
    <p:extLst>
      <p:ext uri="{BB962C8B-B14F-4D97-AF65-F5344CB8AC3E}">
        <p14:creationId xmlns:p14="http://schemas.microsoft.com/office/powerpoint/2010/main" val="3337978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A3393-BD4B-41EA-871E-C5F73B13B9EB}" type="slidenum">
              <a:rPr lang="en-US" smtClean="0"/>
              <a:t>32</a:t>
            </a:fld>
            <a:endParaRPr lang="en-US"/>
          </a:p>
        </p:txBody>
      </p:sp>
    </p:spTree>
    <p:extLst>
      <p:ext uri="{BB962C8B-B14F-4D97-AF65-F5344CB8AC3E}">
        <p14:creationId xmlns:p14="http://schemas.microsoft.com/office/powerpoint/2010/main" val="127327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A3393-BD4B-41EA-871E-C5F73B13B9EB}" type="slidenum">
              <a:rPr lang="en-US" smtClean="0"/>
              <a:t>63</a:t>
            </a:fld>
            <a:endParaRPr lang="en-US"/>
          </a:p>
        </p:txBody>
      </p:sp>
    </p:spTree>
    <p:extLst>
      <p:ext uri="{BB962C8B-B14F-4D97-AF65-F5344CB8AC3E}">
        <p14:creationId xmlns:p14="http://schemas.microsoft.com/office/powerpoint/2010/main" val="3489105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B9264-6A08-4579-B10D-7663799B01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BF3B9E-6B7D-46C0-AA40-7E91A10BB0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FE27B8-6462-40AC-B1E8-2C395FC93330}"/>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15532BA5-B190-499D-9357-975FB02DA4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47650-C7EC-4A9C-A5DC-8027AE62C9AE}"/>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27363282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10C6E-849C-42A8-ACA8-26C431E02A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08FEDF-14B7-4D4A-9444-D4D83A4F9D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45DF5-10BC-4CD3-905A-D99A46396446}"/>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F4730F07-58D0-4D65-92B6-361F20BF7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661FDE-8025-412D-8BD5-F3B680FF0EDA}"/>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21819065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E3247-DB7B-414B-A045-AF8220EB10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57270F-8548-472A-B74E-410754A60A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23E81-93DC-4A8E-BAAB-57F27102E62E}"/>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998A7310-DA2C-4056-B8DD-A72722C845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81C44-5AD8-49FF-9FDE-EE43F9467DCB}"/>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13031411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445C-B4A8-464D-AF87-BAEFE0F37F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3FDBB-D289-496A-88D0-F2DE685423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4CE13-30DA-4B53-8503-8E57E9D71E65}"/>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65E66C9C-D211-4E33-A79C-FCFCF78DB6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A150A-DEB6-4B4D-9DB0-28552C9DCA1C}"/>
              </a:ext>
            </a:extLst>
          </p:cNvPr>
          <p:cNvSpPr>
            <a:spLocks noGrp="1"/>
          </p:cNvSpPr>
          <p:nvPr>
            <p:ph type="sldNum" sz="quarter" idx="12"/>
          </p:nvPr>
        </p:nvSpPr>
        <p:spPr/>
        <p:txBody>
          <a:bodyPr/>
          <a:lstStyle/>
          <a:p>
            <a:fld id="{65B606DD-3FC5-477E-90FB-572695D07BEC}" type="slidenum">
              <a:rPr lang="en-US" smtClean="0"/>
              <a:t>‹#›</a:t>
            </a:fld>
            <a:endParaRPr lang="en-US" dirty="0"/>
          </a:p>
        </p:txBody>
      </p:sp>
    </p:spTree>
    <p:extLst>
      <p:ext uri="{BB962C8B-B14F-4D97-AF65-F5344CB8AC3E}">
        <p14:creationId xmlns:p14="http://schemas.microsoft.com/office/powerpoint/2010/main" val="24634269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54CA7-F02A-44B2-A481-EBCBD7237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5048E3-3EB7-4910-8665-1B1E47751F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62A4F-23C0-45B1-884E-B4B511E4F901}"/>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45FD8DDF-3538-4245-B001-2FBA32F67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4B363-E173-44FF-88D1-A714266A3518}"/>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1002690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F31D5-35EF-4418-A41C-0CA8478012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476BCD-849A-4220-BCA0-3DC019488A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4FD70-B1F7-46AE-AD5B-02D1511FA1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BEE191-1F74-4E74-93F8-C37F95453BBA}"/>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6" name="Footer Placeholder 5">
            <a:extLst>
              <a:ext uri="{FF2B5EF4-FFF2-40B4-BE49-F238E27FC236}">
                <a16:creationId xmlns:a16="http://schemas.microsoft.com/office/drawing/2014/main" id="{33BCC52D-CA35-4A6D-BA2E-EB33DFA94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07CEF4-D880-4259-BFC4-D3B221781572}"/>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2467065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C4C5E-9897-46E4-B0A6-AF71F30446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D95E33-C08D-4001-8D24-393471BD2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1C931F-0AB3-4DDD-BF14-2CFCDD8151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28ACE-DD54-43E7-BDC4-2D541A5F9F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FEF81-767D-40FF-884C-B67F8C6DB3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B98A7A-4F8B-4454-885B-D43BEF0495E2}"/>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8" name="Footer Placeholder 7">
            <a:extLst>
              <a:ext uri="{FF2B5EF4-FFF2-40B4-BE49-F238E27FC236}">
                <a16:creationId xmlns:a16="http://schemas.microsoft.com/office/drawing/2014/main" id="{2215E2EB-061A-4BA2-8D38-75EFD395DB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361F30-35FA-4212-956E-0FF59C06B903}"/>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6981051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86EA-EE40-4E28-AF3C-4E0ADC0600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35CAE-1129-4F34-AD46-80559F572B36}"/>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4" name="Footer Placeholder 3">
            <a:extLst>
              <a:ext uri="{FF2B5EF4-FFF2-40B4-BE49-F238E27FC236}">
                <a16:creationId xmlns:a16="http://schemas.microsoft.com/office/drawing/2014/main" id="{3467EADB-3830-4E47-903E-8490984BBC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E0CB2A-486B-4D61-9942-DD7F305FDBCC}"/>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8025363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56805D-E412-4FD3-BD40-48F076953D17}"/>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3" name="Footer Placeholder 2">
            <a:extLst>
              <a:ext uri="{FF2B5EF4-FFF2-40B4-BE49-F238E27FC236}">
                <a16:creationId xmlns:a16="http://schemas.microsoft.com/office/drawing/2014/main" id="{AA5668A6-BEFD-4D04-84F2-F51E37D3D8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BBD8FE-7A19-489F-885E-640380FCA5DF}"/>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1311867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766C-FFF5-4B31-A7B0-602C4867C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FBEC97-EBBD-479B-BD3B-38FAD56DB9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5E6CB1-B130-4576-A8CE-F03655B442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35E196-1869-46EF-BF1B-B0A0C2FABD9B}"/>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6" name="Footer Placeholder 5">
            <a:extLst>
              <a:ext uri="{FF2B5EF4-FFF2-40B4-BE49-F238E27FC236}">
                <a16:creationId xmlns:a16="http://schemas.microsoft.com/office/drawing/2014/main" id="{1EB82651-8529-47B1-9CDD-5E5A5C064A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4D5A8-A82F-4DE4-B18E-DD8EAB1512EC}"/>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25053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787C-4282-42FA-B34F-3289F12C50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8A55EB-BFBB-49D9-925B-C1E133446E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F9F9E3-CF4F-4253-86E4-91E3D28A63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34468F-9F66-449F-9D3C-F4FF825B3CBD}"/>
              </a:ext>
            </a:extLst>
          </p:cNvPr>
          <p:cNvSpPr>
            <a:spLocks noGrp="1"/>
          </p:cNvSpPr>
          <p:nvPr>
            <p:ph type="dt" sz="half" idx="10"/>
          </p:nvPr>
        </p:nvSpPr>
        <p:spPr/>
        <p:txBody>
          <a:bodyPr/>
          <a:lstStyle/>
          <a:p>
            <a:fld id="{C576099C-DC57-465F-9B5F-6E588640C149}" type="datetimeFigureOut">
              <a:rPr lang="en-US" smtClean="0"/>
              <a:t>7/26/2021</a:t>
            </a:fld>
            <a:endParaRPr lang="en-US"/>
          </a:p>
        </p:txBody>
      </p:sp>
      <p:sp>
        <p:nvSpPr>
          <p:cNvPr id="6" name="Footer Placeholder 5">
            <a:extLst>
              <a:ext uri="{FF2B5EF4-FFF2-40B4-BE49-F238E27FC236}">
                <a16:creationId xmlns:a16="http://schemas.microsoft.com/office/drawing/2014/main" id="{D1B02A4F-58CE-4300-8C2A-F3A9197236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6ABBEE-921B-44DD-8A7A-9844AFD97270}"/>
              </a:ext>
            </a:extLst>
          </p:cNvPr>
          <p:cNvSpPr>
            <a:spLocks noGrp="1"/>
          </p:cNvSpPr>
          <p:nvPr>
            <p:ph type="sldNum" sz="quarter" idx="12"/>
          </p:nvPr>
        </p:nvSpPr>
        <p:spPr/>
        <p:txBody>
          <a:bodyPr/>
          <a:lstStyle/>
          <a:p>
            <a:fld id="{65B606DD-3FC5-477E-90FB-572695D07BEC}" type="slidenum">
              <a:rPr lang="en-US" smtClean="0"/>
              <a:t>‹#›</a:t>
            </a:fld>
            <a:endParaRPr lang="en-US"/>
          </a:p>
        </p:txBody>
      </p:sp>
    </p:spTree>
    <p:extLst>
      <p:ext uri="{BB962C8B-B14F-4D97-AF65-F5344CB8AC3E}">
        <p14:creationId xmlns:p14="http://schemas.microsoft.com/office/powerpoint/2010/main" val="199847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884FB1-4D89-4171-8BC3-550535021A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EF1AFD-8478-46E9-AAD2-AAB75954A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195DF99-9F41-4708-BD58-E51B979F49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6099C-DC57-465F-9B5F-6E588640C149}" type="datetimeFigureOut">
              <a:rPr lang="en-US" smtClean="0"/>
              <a:t>7/26/2021</a:t>
            </a:fld>
            <a:endParaRPr lang="en-US"/>
          </a:p>
        </p:txBody>
      </p:sp>
      <p:sp>
        <p:nvSpPr>
          <p:cNvPr id="5" name="Footer Placeholder 4">
            <a:extLst>
              <a:ext uri="{FF2B5EF4-FFF2-40B4-BE49-F238E27FC236}">
                <a16:creationId xmlns:a16="http://schemas.microsoft.com/office/drawing/2014/main" id="{1E39ECB4-14C2-42DD-8E7E-4CC8872CD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4CE89B-B073-413C-BA09-6E6B9B55B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606DD-3FC5-477E-90FB-572695D07BEC}" type="slidenum">
              <a:rPr lang="en-US" smtClean="0"/>
              <a:pPr/>
              <a:t>‹#›</a:t>
            </a:fld>
            <a:endParaRPr lang="en-US" dirty="0"/>
          </a:p>
        </p:txBody>
      </p:sp>
    </p:spTree>
    <p:extLst>
      <p:ext uri="{BB962C8B-B14F-4D97-AF65-F5344CB8AC3E}">
        <p14:creationId xmlns:p14="http://schemas.microsoft.com/office/powerpoint/2010/main" val="3433126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edicareguidancebytroy@gmail.com" TargetMode="External"/><Relationship Id="rId2" Type="http://schemas.openxmlformats.org/officeDocument/2006/relationships/hyperlink" Target="http://www.brooksinsurancebrokers.com/" TargetMode="Externa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mailto:medicareoptionsbypat@gmail.com"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mailto:medicareguidancebytroy@gmail.com" TargetMode="External"/><Relationship Id="rId2" Type="http://schemas.openxmlformats.org/officeDocument/2006/relationships/hyperlink" Target="mailto:medicareotionsbypat@gmail.com"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commons.wikipedia.org/wiki/File:Love_Heart_symbol_rings.sv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03884F1C-A5B9-48B2-AA60-375D30024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25FFC9D2-D020-45DB-B685-1D946BD536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7ECB1A-2192-4AE0-BBB4-B61D86930057}"/>
              </a:ext>
            </a:extLst>
          </p:cNvPr>
          <p:cNvSpPr>
            <a:spLocks noGrp="1"/>
          </p:cNvSpPr>
          <p:nvPr>
            <p:ph type="ctrTitle"/>
          </p:nvPr>
        </p:nvSpPr>
        <p:spPr>
          <a:xfrm>
            <a:off x="68239" y="25758"/>
            <a:ext cx="5711588" cy="2685408"/>
          </a:xfrm>
        </p:spPr>
        <p:txBody>
          <a:bodyPr anchor="b">
            <a:normAutofit/>
          </a:bodyPr>
          <a:lstStyle/>
          <a:p>
            <a:pPr algn="l"/>
            <a:r>
              <a:rPr lang="en-US" sz="9600" b="1" u="sng">
                <a:effectLst>
                  <a:outerShdw blurRad="38100" dist="38100" dir="2700000" algn="tl">
                    <a:srgbClr val="000000">
                      <a:alpha val="43137"/>
                    </a:srgbClr>
                  </a:outerShdw>
                </a:effectLst>
                <a:latin typeface="Arial Nova" panose="020B0504020202020204" pitchFamily="34" charset="0"/>
              </a:rPr>
              <a:t>Welcome</a:t>
            </a:r>
          </a:p>
        </p:txBody>
      </p:sp>
      <p:sp>
        <p:nvSpPr>
          <p:cNvPr id="3" name="Subtitle 2">
            <a:extLst>
              <a:ext uri="{FF2B5EF4-FFF2-40B4-BE49-F238E27FC236}">
                <a16:creationId xmlns:a16="http://schemas.microsoft.com/office/drawing/2014/main" id="{45CD945C-FE22-4267-A011-974842FA0D0A}"/>
              </a:ext>
            </a:extLst>
          </p:cNvPr>
          <p:cNvSpPr>
            <a:spLocks noGrp="1"/>
          </p:cNvSpPr>
          <p:nvPr>
            <p:ph type="subTitle" idx="1"/>
          </p:nvPr>
        </p:nvSpPr>
        <p:spPr>
          <a:xfrm>
            <a:off x="194481" y="2736924"/>
            <a:ext cx="5459104" cy="3719015"/>
          </a:xfrm>
        </p:spPr>
        <p:txBody>
          <a:bodyPr anchor="t">
            <a:noAutofit/>
          </a:bodyPr>
          <a:lstStyle/>
          <a:p>
            <a:pPr algn="l"/>
            <a:r>
              <a:rPr lang="en-US" sz="5400" b="1">
                <a:effectLst>
                  <a:outerShdw blurRad="38100" dist="38100" dir="2700000" algn="tl">
                    <a:srgbClr val="000000">
                      <a:alpha val="43137"/>
                    </a:srgbClr>
                  </a:outerShdw>
                </a:effectLst>
                <a:latin typeface="Arial Nova" panose="020B0504020202020204" pitchFamily="34" charset="0"/>
              </a:rPr>
              <a:t>We’re glad you could join us.</a:t>
            </a:r>
          </a:p>
        </p:txBody>
      </p:sp>
      <p:pic>
        <p:nvPicPr>
          <p:cNvPr id="5" name="Picture 4">
            <a:extLst>
              <a:ext uri="{FF2B5EF4-FFF2-40B4-BE49-F238E27FC236}">
                <a16:creationId xmlns:a16="http://schemas.microsoft.com/office/drawing/2014/main" id="{B3B0044C-CEB1-4993-9FD2-F174215A6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0931" y="4448475"/>
            <a:ext cx="2352697" cy="2007464"/>
          </a:xfrm>
          <a:prstGeom prst="rect">
            <a:avLst/>
          </a:prstGeom>
        </p:spPr>
      </p:pic>
      <p:sp>
        <p:nvSpPr>
          <p:cNvPr id="6" name="TextBox 5">
            <a:extLst>
              <a:ext uri="{FF2B5EF4-FFF2-40B4-BE49-F238E27FC236}">
                <a16:creationId xmlns:a16="http://schemas.microsoft.com/office/drawing/2014/main" id="{44DDBBCF-48AE-4341-A5D3-A0FCA6F6770D}"/>
              </a:ext>
            </a:extLst>
          </p:cNvPr>
          <p:cNvSpPr txBox="1"/>
          <p:nvPr/>
        </p:nvSpPr>
        <p:spPr>
          <a:xfrm>
            <a:off x="9293628" y="4448475"/>
            <a:ext cx="2443943" cy="1938992"/>
          </a:xfrm>
          <a:prstGeom prst="rect">
            <a:avLst/>
          </a:prstGeom>
          <a:solidFill>
            <a:schemeClr val="accent1">
              <a:lumMod val="50000"/>
            </a:schemeClr>
          </a:solidFill>
        </p:spPr>
        <p:txBody>
          <a:bodyPr wrap="square" rtlCol="0">
            <a:spAutoFit/>
          </a:bodyPr>
          <a:lstStyle/>
          <a:p>
            <a:pPr algn="ctr"/>
            <a:r>
              <a:rPr lang="en-US" sz="2800" dirty="0"/>
              <a:t>Where</a:t>
            </a:r>
            <a:r>
              <a:rPr lang="en-US" sz="2000" dirty="0"/>
              <a:t> </a:t>
            </a:r>
          </a:p>
          <a:p>
            <a:pPr algn="ctr"/>
            <a:r>
              <a:rPr lang="en-US" sz="2000" i="1" dirty="0"/>
              <a:t>Seniors R Seniority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1772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2" name="TextBox 21">
            <a:extLst>
              <a:ext uri="{FF2B5EF4-FFF2-40B4-BE49-F238E27FC236}">
                <a16:creationId xmlns:a16="http://schemas.microsoft.com/office/drawing/2014/main" id="{64BD5B33-811A-E141-8A96-4737CA23BEB4}"/>
              </a:ext>
            </a:extLst>
          </p:cNvPr>
          <p:cNvSpPr txBox="1"/>
          <p:nvPr/>
        </p:nvSpPr>
        <p:spPr>
          <a:xfrm>
            <a:off x="3991114" y="4478139"/>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3" name="TextBox 22">
            <a:extLst>
              <a:ext uri="{FF2B5EF4-FFF2-40B4-BE49-F238E27FC236}">
                <a16:creationId xmlns:a16="http://schemas.microsoft.com/office/drawing/2014/main" id="{1C79CF4A-1DE4-A34E-82DF-ED4F4D448B3A}"/>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24" name="TextBox 23">
            <a:extLst>
              <a:ext uri="{FF2B5EF4-FFF2-40B4-BE49-F238E27FC236}">
                <a16:creationId xmlns:a16="http://schemas.microsoft.com/office/drawing/2014/main" id="{A8D6FBD0-EC71-2848-957F-C4824AE0F87A}"/>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25" name="TextBox 24">
            <a:extLst>
              <a:ext uri="{FF2B5EF4-FFF2-40B4-BE49-F238E27FC236}">
                <a16:creationId xmlns:a16="http://schemas.microsoft.com/office/drawing/2014/main" id="{7541F72C-6782-8347-88EC-C2752AF25ED4}"/>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26" name="Group 25">
            <a:extLst>
              <a:ext uri="{FF2B5EF4-FFF2-40B4-BE49-F238E27FC236}">
                <a16:creationId xmlns:a16="http://schemas.microsoft.com/office/drawing/2014/main" id="{AD99ED07-9AA6-4DCE-A4C7-386B17253B3C}"/>
              </a:ext>
            </a:extLst>
          </p:cNvPr>
          <p:cNvGrpSpPr/>
          <p:nvPr/>
        </p:nvGrpSpPr>
        <p:grpSpPr>
          <a:xfrm>
            <a:off x="8975499" y="6017022"/>
            <a:ext cx="2810126" cy="707886"/>
            <a:chOff x="8259015" y="5981699"/>
            <a:chExt cx="2810126" cy="707886"/>
          </a:xfrm>
        </p:grpSpPr>
        <p:pic>
          <p:nvPicPr>
            <p:cNvPr id="27" name="Picture 26">
              <a:extLst>
                <a:ext uri="{FF2B5EF4-FFF2-40B4-BE49-F238E27FC236}">
                  <a16:creationId xmlns:a16="http://schemas.microsoft.com/office/drawing/2014/main" id="{89798C6D-AA96-474C-9233-AB0A5B54AB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8" name="TextBox 27">
              <a:extLst>
                <a:ext uri="{FF2B5EF4-FFF2-40B4-BE49-F238E27FC236}">
                  <a16:creationId xmlns:a16="http://schemas.microsoft.com/office/drawing/2014/main" id="{C32CA70B-958F-4F23-8DB1-7719A593B7B3}"/>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6402301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3" name="TextBox 22">
            <a:extLst>
              <a:ext uri="{FF2B5EF4-FFF2-40B4-BE49-F238E27FC236}">
                <a16:creationId xmlns:a16="http://schemas.microsoft.com/office/drawing/2014/main" id="{587104AA-523A-EF4D-9188-868B397114ED}"/>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4" name="TextBox 23">
            <a:extLst>
              <a:ext uri="{FF2B5EF4-FFF2-40B4-BE49-F238E27FC236}">
                <a16:creationId xmlns:a16="http://schemas.microsoft.com/office/drawing/2014/main" id="{06220D9C-5FAC-EC49-8038-DB0E8F1BC67A}"/>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25" name="TextBox 24">
            <a:extLst>
              <a:ext uri="{FF2B5EF4-FFF2-40B4-BE49-F238E27FC236}">
                <a16:creationId xmlns:a16="http://schemas.microsoft.com/office/drawing/2014/main" id="{A54BFB0D-0F46-5F4C-A573-C89E47D5420C}"/>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26" name="TextBox 25">
            <a:extLst>
              <a:ext uri="{FF2B5EF4-FFF2-40B4-BE49-F238E27FC236}">
                <a16:creationId xmlns:a16="http://schemas.microsoft.com/office/drawing/2014/main" id="{2EAD4FDE-0631-444C-913B-B442A02D1CF6}"/>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27" name="TextBox 26">
            <a:extLst>
              <a:ext uri="{FF2B5EF4-FFF2-40B4-BE49-F238E27FC236}">
                <a16:creationId xmlns:a16="http://schemas.microsoft.com/office/drawing/2014/main" id="{09C4E58F-F2D1-A448-B6AE-CEADD291E084}"/>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31" name="Group 30">
            <a:extLst>
              <a:ext uri="{FF2B5EF4-FFF2-40B4-BE49-F238E27FC236}">
                <a16:creationId xmlns:a16="http://schemas.microsoft.com/office/drawing/2014/main" id="{3AAF68D2-1962-44A1-AED3-BAFF8CB24A0D}"/>
              </a:ext>
            </a:extLst>
          </p:cNvPr>
          <p:cNvGrpSpPr/>
          <p:nvPr/>
        </p:nvGrpSpPr>
        <p:grpSpPr>
          <a:xfrm>
            <a:off x="8975499" y="6005447"/>
            <a:ext cx="2810126" cy="707886"/>
            <a:chOff x="8259015" y="5981699"/>
            <a:chExt cx="2810126" cy="707886"/>
          </a:xfrm>
        </p:grpSpPr>
        <p:pic>
          <p:nvPicPr>
            <p:cNvPr id="32" name="Picture 31">
              <a:extLst>
                <a:ext uri="{FF2B5EF4-FFF2-40B4-BE49-F238E27FC236}">
                  <a16:creationId xmlns:a16="http://schemas.microsoft.com/office/drawing/2014/main" id="{1C895691-3740-4238-BBBA-98F554C133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34" name="TextBox 33">
              <a:extLst>
                <a:ext uri="{FF2B5EF4-FFF2-40B4-BE49-F238E27FC236}">
                  <a16:creationId xmlns:a16="http://schemas.microsoft.com/office/drawing/2014/main" id="{7E1A3F35-F987-431B-A924-5FDDA6FC8EB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68958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3" name="TextBox 12">
            <a:extLst>
              <a:ext uri="{FF2B5EF4-FFF2-40B4-BE49-F238E27FC236}">
                <a16:creationId xmlns:a16="http://schemas.microsoft.com/office/drawing/2014/main" id="{D673D9C1-D6A2-46D1-8292-7753DC6953D9}"/>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a:t>
            </a:r>
            <a:r>
              <a:rPr lang="en-IN" sz="3200" b="1" baseline="-25000"/>
              <a:t>$203</a:t>
            </a:r>
            <a:endParaRPr lang="en-IN" sz="3200" b="1" baseline="-25000" dirty="0"/>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4" name="TextBox 23">
            <a:extLst>
              <a:ext uri="{FF2B5EF4-FFF2-40B4-BE49-F238E27FC236}">
                <a16:creationId xmlns:a16="http://schemas.microsoft.com/office/drawing/2014/main" id="{035F5560-9476-7947-B7A6-4159550C0301}"/>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5" name="TextBox 24">
            <a:extLst>
              <a:ext uri="{FF2B5EF4-FFF2-40B4-BE49-F238E27FC236}">
                <a16:creationId xmlns:a16="http://schemas.microsoft.com/office/drawing/2014/main" id="{B279C665-AA9D-0B41-A60A-6979DB1E8824}"/>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26" name="TextBox 25">
            <a:extLst>
              <a:ext uri="{FF2B5EF4-FFF2-40B4-BE49-F238E27FC236}">
                <a16:creationId xmlns:a16="http://schemas.microsoft.com/office/drawing/2014/main" id="{70F07508-6095-F54B-8918-F9A98A22DB5D}"/>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27" name="TextBox 26">
            <a:extLst>
              <a:ext uri="{FF2B5EF4-FFF2-40B4-BE49-F238E27FC236}">
                <a16:creationId xmlns:a16="http://schemas.microsoft.com/office/drawing/2014/main" id="{68E87767-D630-EC4F-BCF4-EE942F51E2FB}"/>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28" name="TextBox 27">
            <a:extLst>
              <a:ext uri="{FF2B5EF4-FFF2-40B4-BE49-F238E27FC236}">
                <a16:creationId xmlns:a16="http://schemas.microsoft.com/office/drawing/2014/main" id="{DFED863B-F7AD-164B-920F-E7801BACE70C}"/>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32" name="Group 31">
            <a:extLst>
              <a:ext uri="{FF2B5EF4-FFF2-40B4-BE49-F238E27FC236}">
                <a16:creationId xmlns:a16="http://schemas.microsoft.com/office/drawing/2014/main" id="{E823D314-6806-4102-881C-27BF82E95553}"/>
              </a:ext>
            </a:extLst>
          </p:cNvPr>
          <p:cNvGrpSpPr/>
          <p:nvPr/>
        </p:nvGrpSpPr>
        <p:grpSpPr>
          <a:xfrm>
            <a:off x="8975499" y="6005447"/>
            <a:ext cx="2810126" cy="707886"/>
            <a:chOff x="8259015" y="5981699"/>
            <a:chExt cx="2810126" cy="707886"/>
          </a:xfrm>
        </p:grpSpPr>
        <p:pic>
          <p:nvPicPr>
            <p:cNvPr id="34" name="Picture 33">
              <a:extLst>
                <a:ext uri="{FF2B5EF4-FFF2-40B4-BE49-F238E27FC236}">
                  <a16:creationId xmlns:a16="http://schemas.microsoft.com/office/drawing/2014/main" id="{5F079B7A-CF8C-443D-9C90-FDFAEDBBEF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35" name="TextBox 34">
              <a:extLst>
                <a:ext uri="{FF2B5EF4-FFF2-40B4-BE49-F238E27FC236}">
                  <a16:creationId xmlns:a16="http://schemas.microsoft.com/office/drawing/2014/main" id="{A01FDEC3-1E90-490C-AF2A-AB6581FAC36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2970272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cxnSp>
        <p:nvCxnSpPr>
          <p:cNvPr id="30" name="Straight Connector 29">
            <a:extLst>
              <a:ext uri="{FF2B5EF4-FFF2-40B4-BE49-F238E27FC236}">
                <a16:creationId xmlns:a16="http://schemas.microsoft.com/office/drawing/2014/main" id="{02E8FEDC-34E0-4609-BDC2-A81AF8B11B80}"/>
              </a:ext>
            </a:extLst>
          </p:cNvPr>
          <p:cNvCxnSpPr>
            <a:cxnSpLocks/>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6" name="TextBox 25">
            <a:extLst>
              <a:ext uri="{FF2B5EF4-FFF2-40B4-BE49-F238E27FC236}">
                <a16:creationId xmlns:a16="http://schemas.microsoft.com/office/drawing/2014/main" id="{957A868D-38C8-4045-B77F-59D576334E1B}"/>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7" name="TextBox 26">
            <a:extLst>
              <a:ext uri="{FF2B5EF4-FFF2-40B4-BE49-F238E27FC236}">
                <a16:creationId xmlns:a16="http://schemas.microsoft.com/office/drawing/2014/main" id="{741BF864-13F5-794C-BA71-2CF9FCED526C}"/>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29" name="TextBox 28">
            <a:extLst>
              <a:ext uri="{FF2B5EF4-FFF2-40B4-BE49-F238E27FC236}">
                <a16:creationId xmlns:a16="http://schemas.microsoft.com/office/drawing/2014/main" id="{34D12FD8-E38B-6A41-BEAE-38C8DD544CE8}"/>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31" name="TextBox 30">
            <a:extLst>
              <a:ext uri="{FF2B5EF4-FFF2-40B4-BE49-F238E27FC236}">
                <a16:creationId xmlns:a16="http://schemas.microsoft.com/office/drawing/2014/main" id="{D6FD0D20-9656-C64D-9E53-E8408A4329DF}"/>
              </a:ext>
            </a:extLst>
          </p:cNvPr>
          <p:cNvSpPr txBox="1"/>
          <p:nvPr/>
        </p:nvSpPr>
        <p:spPr>
          <a:xfrm>
            <a:off x="3153533" y="1828935"/>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32" name="TextBox 31">
            <a:extLst>
              <a:ext uri="{FF2B5EF4-FFF2-40B4-BE49-F238E27FC236}">
                <a16:creationId xmlns:a16="http://schemas.microsoft.com/office/drawing/2014/main" id="{93E06580-B4A3-AE4A-90E8-6AAE90872B99}"/>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34" name="TextBox 33">
            <a:extLst>
              <a:ext uri="{FF2B5EF4-FFF2-40B4-BE49-F238E27FC236}">
                <a16:creationId xmlns:a16="http://schemas.microsoft.com/office/drawing/2014/main" id="{4ECEBDFD-D1D7-CB41-8F24-5F37ADE5FEE2}"/>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grpSp>
        <p:nvGrpSpPr>
          <p:cNvPr id="38" name="Group 37">
            <a:extLst>
              <a:ext uri="{FF2B5EF4-FFF2-40B4-BE49-F238E27FC236}">
                <a16:creationId xmlns:a16="http://schemas.microsoft.com/office/drawing/2014/main" id="{23313EDD-89DB-4E4A-BCE2-8ADCFD02D725}"/>
              </a:ext>
            </a:extLst>
          </p:cNvPr>
          <p:cNvGrpSpPr/>
          <p:nvPr/>
        </p:nvGrpSpPr>
        <p:grpSpPr>
          <a:xfrm>
            <a:off x="8975499" y="6048755"/>
            <a:ext cx="2810126" cy="707886"/>
            <a:chOff x="8259015" y="5981699"/>
            <a:chExt cx="2810126" cy="707886"/>
          </a:xfrm>
        </p:grpSpPr>
        <p:pic>
          <p:nvPicPr>
            <p:cNvPr id="39" name="Picture 38">
              <a:extLst>
                <a:ext uri="{FF2B5EF4-FFF2-40B4-BE49-F238E27FC236}">
                  <a16:creationId xmlns:a16="http://schemas.microsoft.com/office/drawing/2014/main" id="{2978A12D-6C88-478D-85CD-1E75C8746B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40" name="TextBox 39">
              <a:extLst>
                <a:ext uri="{FF2B5EF4-FFF2-40B4-BE49-F238E27FC236}">
                  <a16:creationId xmlns:a16="http://schemas.microsoft.com/office/drawing/2014/main" id="{CFAD0192-5D90-46BD-A6E0-1AF82C6BF92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560089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47565"/>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7" name="TextBox 26">
            <a:extLst>
              <a:ext uri="{FF2B5EF4-FFF2-40B4-BE49-F238E27FC236}">
                <a16:creationId xmlns:a16="http://schemas.microsoft.com/office/drawing/2014/main" id="{C017DEAF-6D7A-8748-BA45-B93B7C00B069}"/>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8" name="TextBox 27">
            <a:extLst>
              <a:ext uri="{FF2B5EF4-FFF2-40B4-BE49-F238E27FC236}">
                <a16:creationId xmlns:a16="http://schemas.microsoft.com/office/drawing/2014/main" id="{2DD4F4AB-13F2-374F-A902-9E50074E8CD8}"/>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31" name="TextBox 30">
            <a:extLst>
              <a:ext uri="{FF2B5EF4-FFF2-40B4-BE49-F238E27FC236}">
                <a16:creationId xmlns:a16="http://schemas.microsoft.com/office/drawing/2014/main" id="{069999DF-6304-BD41-B84B-7D7E3DEDF9E4}"/>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34" name="TextBox 33">
            <a:extLst>
              <a:ext uri="{FF2B5EF4-FFF2-40B4-BE49-F238E27FC236}">
                <a16:creationId xmlns:a16="http://schemas.microsoft.com/office/drawing/2014/main" id="{5272419B-2BB6-0B40-833B-04F04AE873C4}"/>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35" name="TextBox 34">
            <a:extLst>
              <a:ext uri="{FF2B5EF4-FFF2-40B4-BE49-F238E27FC236}">
                <a16:creationId xmlns:a16="http://schemas.microsoft.com/office/drawing/2014/main" id="{EF8F5941-3623-1146-B662-7CD19FC59E26}"/>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29" name="TextBox 28">
            <a:extLst>
              <a:ext uri="{FF2B5EF4-FFF2-40B4-BE49-F238E27FC236}">
                <a16:creationId xmlns:a16="http://schemas.microsoft.com/office/drawing/2014/main" id="{D06355D9-C93A-F046-ACAD-868D0D753E37}"/>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39" name="Group 38">
            <a:extLst>
              <a:ext uri="{FF2B5EF4-FFF2-40B4-BE49-F238E27FC236}">
                <a16:creationId xmlns:a16="http://schemas.microsoft.com/office/drawing/2014/main" id="{23C670D4-60FD-4661-8784-F209B9ACBDB8}"/>
              </a:ext>
            </a:extLst>
          </p:cNvPr>
          <p:cNvGrpSpPr/>
          <p:nvPr/>
        </p:nvGrpSpPr>
        <p:grpSpPr>
          <a:xfrm>
            <a:off x="8975499" y="6005447"/>
            <a:ext cx="2810126" cy="707886"/>
            <a:chOff x="8259015" y="5981699"/>
            <a:chExt cx="2810126" cy="707886"/>
          </a:xfrm>
        </p:grpSpPr>
        <p:pic>
          <p:nvPicPr>
            <p:cNvPr id="40" name="Picture 39">
              <a:extLst>
                <a:ext uri="{FF2B5EF4-FFF2-40B4-BE49-F238E27FC236}">
                  <a16:creationId xmlns:a16="http://schemas.microsoft.com/office/drawing/2014/main" id="{63EE8EE0-52A1-44B7-8484-8F4A47A7B6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41" name="TextBox 40">
              <a:extLst>
                <a:ext uri="{FF2B5EF4-FFF2-40B4-BE49-F238E27FC236}">
                  <a16:creationId xmlns:a16="http://schemas.microsoft.com/office/drawing/2014/main" id="{0807DFF5-D76F-45A7-A2F6-079432D1584E}"/>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036367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8" name="TextBox 27">
            <a:extLst>
              <a:ext uri="{FF2B5EF4-FFF2-40B4-BE49-F238E27FC236}">
                <a16:creationId xmlns:a16="http://schemas.microsoft.com/office/drawing/2014/main" id="{63C3491D-C9F7-9B49-9EB4-450C69E55DC6}"/>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9" name="TextBox 28">
            <a:extLst>
              <a:ext uri="{FF2B5EF4-FFF2-40B4-BE49-F238E27FC236}">
                <a16:creationId xmlns:a16="http://schemas.microsoft.com/office/drawing/2014/main" id="{53173835-0C4E-A541-9C89-4FB123ACB31C}"/>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32" name="TextBox 31">
            <a:extLst>
              <a:ext uri="{FF2B5EF4-FFF2-40B4-BE49-F238E27FC236}">
                <a16:creationId xmlns:a16="http://schemas.microsoft.com/office/drawing/2014/main" id="{01B5BCAC-269B-C740-9129-1726AE8F121D}"/>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35" name="TextBox 34">
            <a:extLst>
              <a:ext uri="{FF2B5EF4-FFF2-40B4-BE49-F238E27FC236}">
                <a16:creationId xmlns:a16="http://schemas.microsoft.com/office/drawing/2014/main" id="{65AC76EA-902F-FA41-90B3-C9F46AA006F3}"/>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37" name="TextBox 36">
            <a:extLst>
              <a:ext uri="{FF2B5EF4-FFF2-40B4-BE49-F238E27FC236}">
                <a16:creationId xmlns:a16="http://schemas.microsoft.com/office/drawing/2014/main" id="{E6970C09-8419-BF41-99C9-9F3795ADE9F9}"/>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31" name="TextBox 30">
            <a:extLst>
              <a:ext uri="{FF2B5EF4-FFF2-40B4-BE49-F238E27FC236}">
                <a16:creationId xmlns:a16="http://schemas.microsoft.com/office/drawing/2014/main" id="{17DA984A-9F21-F040-B4D8-717C17D0C46A}"/>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40" name="Group 39">
            <a:extLst>
              <a:ext uri="{FF2B5EF4-FFF2-40B4-BE49-F238E27FC236}">
                <a16:creationId xmlns:a16="http://schemas.microsoft.com/office/drawing/2014/main" id="{A75C11B6-E7DC-4DC6-B3F8-4B6ACCA3DB16}"/>
              </a:ext>
            </a:extLst>
          </p:cNvPr>
          <p:cNvGrpSpPr/>
          <p:nvPr/>
        </p:nvGrpSpPr>
        <p:grpSpPr>
          <a:xfrm>
            <a:off x="8834277" y="6010744"/>
            <a:ext cx="2810126" cy="707886"/>
            <a:chOff x="8259015" y="5981699"/>
            <a:chExt cx="2810126" cy="707886"/>
          </a:xfrm>
        </p:grpSpPr>
        <p:pic>
          <p:nvPicPr>
            <p:cNvPr id="41" name="Picture 40">
              <a:extLst>
                <a:ext uri="{FF2B5EF4-FFF2-40B4-BE49-F238E27FC236}">
                  <a16:creationId xmlns:a16="http://schemas.microsoft.com/office/drawing/2014/main" id="{B9A8B617-8191-48A2-AEA7-D83EA60EB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42" name="TextBox 41">
              <a:extLst>
                <a:ext uri="{FF2B5EF4-FFF2-40B4-BE49-F238E27FC236}">
                  <a16:creationId xmlns:a16="http://schemas.microsoft.com/office/drawing/2014/main" id="{B2F325DA-3EDE-424C-8AD9-87D23E17B7E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7322150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Rectangle 46">
            <a:extLst>
              <a:ext uri="{FF2B5EF4-FFF2-40B4-BE49-F238E27FC236}">
                <a16:creationId xmlns:a16="http://schemas.microsoft.com/office/drawing/2014/main" id="{3C5414DF-EDD5-49CC-BEBC-906F15C2C706}"/>
              </a:ext>
            </a:extLst>
          </p:cNvPr>
          <p:cNvSpPr/>
          <p:nvPr/>
        </p:nvSpPr>
        <p:spPr>
          <a:xfrm>
            <a:off x="945730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2" name="TextBox 31">
            <a:extLst>
              <a:ext uri="{FF2B5EF4-FFF2-40B4-BE49-F238E27FC236}">
                <a16:creationId xmlns:a16="http://schemas.microsoft.com/office/drawing/2014/main" id="{6DA6DC10-DA93-0043-A416-772F171C6A20}"/>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34" name="TextBox 33">
            <a:extLst>
              <a:ext uri="{FF2B5EF4-FFF2-40B4-BE49-F238E27FC236}">
                <a16:creationId xmlns:a16="http://schemas.microsoft.com/office/drawing/2014/main" id="{96C8CCBE-7FB5-AD4D-AE74-B737B7D7D211}"/>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37" name="TextBox 36">
            <a:extLst>
              <a:ext uri="{FF2B5EF4-FFF2-40B4-BE49-F238E27FC236}">
                <a16:creationId xmlns:a16="http://schemas.microsoft.com/office/drawing/2014/main" id="{8068C259-BB9D-BB4A-8025-F7B3CC63E66A}"/>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39" name="TextBox 38">
            <a:extLst>
              <a:ext uri="{FF2B5EF4-FFF2-40B4-BE49-F238E27FC236}">
                <a16:creationId xmlns:a16="http://schemas.microsoft.com/office/drawing/2014/main" id="{FD8E7B12-32E6-4B44-813D-1E22EAE5B09E}"/>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0" name="TextBox 39">
            <a:extLst>
              <a:ext uri="{FF2B5EF4-FFF2-40B4-BE49-F238E27FC236}">
                <a16:creationId xmlns:a16="http://schemas.microsoft.com/office/drawing/2014/main" id="{138C0279-4C06-7A44-B154-F80E5BA5710E}"/>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35" name="TextBox 34">
            <a:extLst>
              <a:ext uri="{FF2B5EF4-FFF2-40B4-BE49-F238E27FC236}">
                <a16:creationId xmlns:a16="http://schemas.microsoft.com/office/drawing/2014/main" id="{F3A10B01-D1EF-9642-BD5C-0F7489CB2834}"/>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38" name="Group 37">
            <a:extLst>
              <a:ext uri="{FF2B5EF4-FFF2-40B4-BE49-F238E27FC236}">
                <a16:creationId xmlns:a16="http://schemas.microsoft.com/office/drawing/2014/main" id="{29CF8246-852F-4402-B0DE-DC97F2BD8E4C}"/>
              </a:ext>
            </a:extLst>
          </p:cNvPr>
          <p:cNvGrpSpPr/>
          <p:nvPr/>
        </p:nvGrpSpPr>
        <p:grpSpPr>
          <a:xfrm>
            <a:off x="8834277" y="6010744"/>
            <a:ext cx="2810126" cy="707886"/>
            <a:chOff x="8259015" y="5981699"/>
            <a:chExt cx="2810126" cy="707886"/>
          </a:xfrm>
        </p:grpSpPr>
        <p:pic>
          <p:nvPicPr>
            <p:cNvPr id="41" name="Picture 40">
              <a:extLst>
                <a:ext uri="{FF2B5EF4-FFF2-40B4-BE49-F238E27FC236}">
                  <a16:creationId xmlns:a16="http://schemas.microsoft.com/office/drawing/2014/main" id="{AD2BD76C-BA21-4E7E-B661-F37D4CB3D5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42" name="TextBox 41">
              <a:extLst>
                <a:ext uri="{FF2B5EF4-FFF2-40B4-BE49-F238E27FC236}">
                  <a16:creationId xmlns:a16="http://schemas.microsoft.com/office/drawing/2014/main" id="{C9A819B1-0846-4313-9996-4A41D8B31ECC}"/>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221053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453422" y="2454148"/>
            <a:ext cx="1413535" cy="974851"/>
            <a:chOff x="6453422" y="2454148"/>
            <a:chExt cx="1413535" cy="974851"/>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7" name="Rectangle 46">
            <a:extLst>
              <a:ext uri="{FF2B5EF4-FFF2-40B4-BE49-F238E27FC236}">
                <a16:creationId xmlns:a16="http://schemas.microsoft.com/office/drawing/2014/main" id="{3C5414DF-EDD5-49CC-BEBC-906F15C2C706}"/>
              </a:ext>
            </a:extLst>
          </p:cNvPr>
          <p:cNvSpPr/>
          <p:nvPr/>
        </p:nvSpPr>
        <p:spPr>
          <a:xfrm>
            <a:off x="945730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4" name="TextBox 33">
            <a:extLst>
              <a:ext uri="{FF2B5EF4-FFF2-40B4-BE49-F238E27FC236}">
                <a16:creationId xmlns:a16="http://schemas.microsoft.com/office/drawing/2014/main" id="{4A7C5E27-73A4-F644-B107-282F6F28FC22}"/>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35" name="TextBox 34">
            <a:extLst>
              <a:ext uri="{FF2B5EF4-FFF2-40B4-BE49-F238E27FC236}">
                <a16:creationId xmlns:a16="http://schemas.microsoft.com/office/drawing/2014/main" id="{9EB87F55-64A4-3144-AC72-FD010759A592}"/>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38" name="TextBox 37">
            <a:extLst>
              <a:ext uri="{FF2B5EF4-FFF2-40B4-BE49-F238E27FC236}">
                <a16:creationId xmlns:a16="http://schemas.microsoft.com/office/drawing/2014/main" id="{C20AD546-6E8C-D245-AF7D-89EA56B81A1B}"/>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0" name="TextBox 39">
            <a:extLst>
              <a:ext uri="{FF2B5EF4-FFF2-40B4-BE49-F238E27FC236}">
                <a16:creationId xmlns:a16="http://schemas.microsoft.com/office/drawing/2014/main" id="{2EF74A35-9EAE-4E4A-BF3E-BBDB2526781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1" name="TextBox 40">
            <a:extLst>
              <a:ext uri="{FF2B5EF4-FFF2-40B4-BE49-F238E27FC236}">
                <a16:creationId xmlns:a16="http://schemas.microsoft.com/office/drawing/2014/main" id="{3580B75B-D6E2-ED43-B3B8-184E2BB723EE}"/>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37" name="TextBox 36">
            <a:extLst>
              <a:ext uri="{FF2B5EF4-FFF2-40B4-BE49-F238E27FC236}">
                <a16:creationId xmlns:a16="http://schemas.microsoft.com/office/drawing/2014/main" id="{8AD83A1C-2227-224B-B5CB-55AAF7E65319}"/>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39" name="Group 38">
            <a:extLst>
              <a:ext uri="{FF2B5EF4-FFF2-40B4-BE49-F238E27FC236}">
                <a16:creationId xmlns:a16="http://schemas.microsoft.com/office/drawing/2014/main" id="{A26A8A64-D02C-48CE-BEB0-01DBD0F12A52}"/>
              </a:ext>
            </a:extLst>
          </p:cNvPr>
          <p:cNvGrpSpPr/>
          <p:nvPr/>
        </p:nvGrpSpPr>
        <p:grpSpPr>
          <a:xfrm>
            <a:off x="8759006" y="6086071"/>
            <a:ext cx="2810126" cy="707886"/>
            <a:chOff x="8259015" y="5981699"/>
            <a:chExt cx="2810126" cy="707886"/>
          </a:xfrm>
        </p:grpSpPr>
        <p:pic>
          <p:nvPicPr>
            <p:cNvPr id="46" name="Picture 45">
              <a:extLst>
                <a:ext uri="{FF2B5EF4-FFF2-40B4-BE49-F238E27FC236}">
                  <a16:creationId xmlns:a16="http://schemas.microsoft.com/office/drawing/2014/main" id="{25057578-E07F-45CD-A9D5-735283AB7C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48" name="TextBox 47">
              <a:extLst>
                <a:ext uri="{FF2B5EF4-FFF2-40B4-BE49-F238E27FC236}">
                  <a16:creationId xmlns:a16="http://schemas.microsoft.com/office/drawing/2014/main" id="{C9FB667D-2A9B-4C40-848B-0B1DC2100C5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8232551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453422" y="2454148"/>
            <a:ext cx="1413535" cy="974851"/>
            <a:chOff x="6453422" y="2454148"/>
            <a:chExt cx="1413535" cy="974851"/>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457302" y="2454148"/>
            <a:ext cx="1413535" cy="974851"/>
            <a:chOff x="6453422" y="2454148"/>
            <a:chExt cx="1413535" cy="974851"/>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7" name="TextBox 36">
            <a:extLst>
              <a:ext uri="{FF2B5EF4-FFF2-40B4-BE49-F238E27FC236}">
                <a16:creationId xmlns:a16="http://schemas.microsoft.com/office/drawing/2014/main" id="{0078BFE7-A0A2-6442-9A80-DE233DD2B302}"/>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38" name="TextBox 37">
            <a:extLst>
              <a:ext uri="{FF2B5EF4-FFF2-40B4-BE49-F238E27FC236}">
                <a16:creationId xmlns:a16="http://schemas.microsoft.com/office/drawing/2014/main" id="{BF0351C2-1893-7947-B7C4-B178C4EC80CB}"/>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0" name="TextBox 39">
            <a:extLst>
              <a:ext uri="{FF2B5EF4-FFF2-40B4-BE49-F238E27FC236}">
                <a16:creationId xmlns:a16="http://schemas.microsoft.com/office/drawing/2014/main" id="{78EE6DAA-7BB2-7441-A85E-24427793D8FE}"/>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2" name="TextBox 41">
            <a:extLst>
              <a:ext uri="{FF2B5EF4-FFF2-40B4-BE49-F238E27FC236}">
                <a16:creationId xmlns:a16="http://schemas.microsoft.com/office/drawing/2014/main" id="{92DB8482-9575-1E49-867B-508A5895D003}"/>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3" name="TextBox 42">
            <a:extLst>
              <a:ext uri="{FF2B5EF4-FFF2-40B4-BE49-F238E27FC236}">
                <a16:creationId xmlns:a16="http://schemas.microsoft.com/office/drawing/2014/main" id="{5DFBE883-2C6A-744E-8B77-2BEDEC08E8B8}"/>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39" name="TextBox 38">
            <a:extLst>
              <a:ext uri="{FF2B5EF4-FFF2-40B4-BE49-F238E27FC236}">
                <a16:creationId xmlns:a16="http://schemas.microsoft.com/office/drawing/2014/main" id="{BA010F39-1B8A-DB4C-86FB-6510D3DF59A2}"/>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49" name="Group 48">
            <a:extLst>
              <a:ext uri="{FF2B5EF4-FFF2-40B4-BE49-F238E27FC236}">
                <a16:creationId xmlns:a16="http://schemas.microsoft.com/office/drawing/2014/main" id="{CB709921-3E09-4AD4-9FB7-F7725072E2E9}"/>
              </a:ext>
            </a:extLst>
          </p:cNvPr>
          <p:cNvGrpSpPr/>
          <p:nvPr/>
        </p:nvGrpSpPr>
        <p:grpSpPr>
          <a:xfrm>
            <a:off x="8834277" y="6098263"/>
            <a:ext cx="2810126" cy="707886"/>
            <a:chOff x="8259015" y="5981699"/>
            <a:chExt cx="2810126" cy="707886"/>
          </a:xfrm>
        </p:grpSpPr>
        <p:pic>
          <p:nvPicPr>
            <p:cNvPr id="50" name="Picture 49">
              <a:extLst>
                <a:ext uri="{FF2B5EF4-FFF2-40B4-BE49-F238E27FC236}">
                  <a16:creationId xmlns:a16="http://schemas.microsoft.com/office/drawing/2014/main" id="{993914D1-AC8D-4C56-8EA2-F467C26B67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1" name="TextBox 50">
              <a:extLst>
                <a:ext uri="{FF2B5EF4-FFF2-40B4-BE49-F238E27FC236}">
                  <a16:creationId xmlns:a16="http://schemas.microsoft.com/office/drawing/2014/main" id="{884AB23C-8690-4182-9DEA-44A7E91BC2F9}"/>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4834656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533388" cy="1043290"/>
            <a:chOff x="6333569" y="2385709"/>
            <a:chExt cx="1533388" cy="1043290"/>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457302" y="2454148"/>
            <a:ext cx="1413535" cy="974851"/>
            <a:chOff x="6453422" y="2454148"/>
            <a:chExt cx="1413535" cy="974851"/>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7" name="TextBox 36">
            <a:extLst>
              <a:ext uri="{FF2B5EF4-FFF2-40B4-BE49-F238E27FC236}">
                <a16:creationId xmlns:a16="http://schemas.microsoft.com/office/drawing/2014/main" id="{427BDFF3-C0CF-CD45-85CC-000827D7A317}"/>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38" name="TextBox 37">
            <a:extLst>
              <a:ext uri="{FF2B5EF4-FFF2-40B4-BE49-F238E27FC236}">
                <a16:creationId xmlns:a16="http://schemas.microsoft.com/office/drawing/2014/main" id="{8D6FE348-9E67-1043-BCB0-E5F14AB8B991}"/>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0" name="TextBox 39">
            <a:extLst>
              <a:ext uri="{FF2B5EF4-FFF2-40B4-BE49-F238E27FC236}">
                <a16:creationId xmlns:a16="http://schemas.microsoft.com/office/drawing/2014/main" id="{40D7A026-47F2-2E41-A986-2C9F3DF45B7D}"/>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2" name="TextBox 41">
            <a:extLst>
              <a:ext uri="{FF2B5EF4-FFF2-40B4-BE49-F238E27FC236}">
                <a16:creationId xmlns:a16="http://schemas.microsoft.com/office/drawing/2014/main" id="{348BE88B-3DCF-9D48-8385-56614D9242EC}"/>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3" name="TextBox 42">
            <a:extLst>
              <a:ext uri="{FF2B5EF4-FFF2-40B4-BE49-F238E27FC236}">
                <a16:creationId xmlns:a16="http://schemas.microsoft.com/office/drawing/2014/main" id="{4A43A8E9-1D2C-A24D-8DB1-5590809662E3}"/>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39" name="TextBox 38">
            <a:extLst>
              <a:ext uri="{FF2B5EF4-FFF2-40B4-BE49-F238E27FC236}">
                <a16:creationId xmlns:a16="http://schemas.microsoft.com/office/drawing/2014/main" id="{A9B7CA64-D92F-974B-B85F-D3B498BBB3E3}"/>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49" name="Group 48">
            <a:extLst>
              <a:ext uri="{FF2B5EF4-FFF2-40B4-BE49-F238E27FC236}">
                <a16:creationId xmlns:a16="http://schemas.microsoft.com/office/drawing/2014/main" id="{110215FB-B481-454C-8349-1C4E5277B376}"/>
              </a:ext>
            </a:extLst>
          </p:cNvPr>
          <p:cNvGrpSpPr/>
          <p:nvPr/>
        </p:nvGrpSpPr>
        <p:grpSpPr>
          <a:xfrm>
            <a:off x="8834277" y="6122647"/>
            <a:ext cx="2810126" cy="707886"/>
            <a:chOff x="8259015" y="5981699"/>
            <a:chExt cx="2810126" cy="707886"/>
          </a:xfrm>
        </p:grpSpPr>
        <p:pic>
          <p:nvPicPr>
            <p:cNvPr id="50" name="Picture 49">
              <a:extLst>
                <a:ext uri="{FF2B5EF4-FFF2-40B4-BE49-F238E27FC236}">
                  <a16:creationId xmlns:a16="http://schemas.microsoft.com/office/drawing/2014/main" id="{F076DC83-3839-4FD9-BE97-D840415BDA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1" name="TextBox 50">
              <a:extLst>
                <a:ext uri="{FF2B5EF4-FFF2-40B4-BE49-F238E27FC236}">
                  <a16:creationId xmlns:a16="http://schemas.microsoft.com/office/drawing/2014/main" id="{37F70E42-1294-429D-9A51-4F2A5031A16C}"/>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090578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276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4425823-353F-F34D-8A78-A31D24AF0D17}"/>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Welcome, we’re glad you’re here!</a:t>
            </a:r>
          </a:p>
        </p:txBody>
      </p:sp>
      <p:sp>
        <p:nvSpPr>
          <p:cNvPr id="3" name="TextBox 2">
            <a:extLst>
              <a:ext uri="{FF2B5EF4-FFF2-40B4-BE49-F238E27FC236}">
                <a16:creationId xmlns:a16="http://schemas.microsoft.com/office/drawing/2014/main" id="{8BADF9C5-4A54-164E-A8A0-642B74802B1F}"/>
              </a:ext>
            </a:extLst>
          </p:cNvPr>
          <p:cNvSpPr txBox="1"/>
          <p:nvPr/>
        </p:nvSpPr>
        <p:spPr>
          <a:xfrm>
            <a:off x="3946003" y="4030462"/>
            <a:ext cx="7188199" cy="2521258"/>
          </a:xfrm>
          <a:prstGeom prst="rect">
            <a:avLst/>
          </a:prstGeom>
        </p:spPr>
        <p:txBody>
          <a:bodyPr vert="horz" lIns="91440" tIns="45720" rIns="91440" bIns="45720" rtlCol="0">
            <a:normAutofit fontScale="92500" lnSpcReduction="10000"/>
          </a:bodyPr>
          <a:lstStyle/>
          <a:p>
            <a:pPr algn="ctr">
              <a:lnSpc>
                <a:spcPct val="90000"/>
              </a:lnSpc>
              <a:spcAft>
                <a:spcPts val="600"/>
              </a:spcAft>
            </a:pPr>
            <a:r>
              <a:rPr lang="en-US" sz="2400" dirty="0">
                <a:hlinkClick r:id="rId2"/>
              </a:rPr>
              <a:t>Website:  www.brooksinsurancebrokers.com</a:t>
            </a:r>
            <a:endParaRPr lang="en-US" sz="2400" dirty="0"/>
          </a:p>
          <a:p>
            <a:pPr algn="ctr">
              <a:lnSpc>
                <a:spcPct val="90000"/>
              </a:lnSpc>
              <a:spcAft>
                <a:spcPts val="600"/>
              </a:spcAft>
            </a:pPr>
            <a:endParaRPr lang="en-US" sz="2400" dirty="0"/>
          </a:p>
          <a:p>
            <a:pPr algn="ctr">
              <a:lnSpc>
                <a:spcPct val="90000"/>
              </a:lnSpc>
              <a:spcAft>
                <a:spcPts val="600"/>
              </a:spcAft>
            </a:pPr>
            <a:r>
              <a:rPr lang="en-US" sz="2400" dirty="0">
                <a:hlinkClick r:id="rId3"/>
              </a:rPr>
              <a:t>Email:  medicareguidancebytroy@gmail.com</a:t>
            </a:r>
            <a:endParaRPr lang="en-US" sz="2400" dirty="0"/>
          </a:p>
          <a:p>
            <a:pPr algn="ctr">
              <a:lnSpc>
                <a:spcPct val="90000"/>
              </a:lnSpc>
              <a:spcAft>
                <a:spcPts val="600"/>
              </a:spcAft>
            </a:pPr>
            <a:r>
              <a:rPr lang="en-US" sz="2400" dirty="0"/>
              <a:t>Or</a:t>
            </a:r>
          </a:p>
          <a:p>
            <a:pPr algn="ctr">
              <a:lnSpc>
                <a:spcPct val="90000"/>
              </a:lnSpc>
              <a:spcAft>
                <a:spcPts val="600"/>
              </a:spcAft>
            </a:pPr>
            <a:r>
              <a:rPr lang="en-US" sz="2400" dirty="0">
                <a:hlinkClick r:id="rId4"/>
              </a:rPr>
              <a:t>Email:  medicareoptionsbypat@gmail.com</a:t>
            </a:r>
            <a:endParaRPr lang="en-US" sz="2400" dirty="0"/>
          </a:p>
          <a:p>
            <a:pPr algn="ctr">
              <a:lnSpc>
                <a:spcPct val="90000"/>
              </a:lnSpc>
              <a:spcAft>
                <a:spcPts val="600"/>
              </a:spcAft>
            </a:pPr>
            <a:endParaRPr lang="en-US" sz="2400" dirty="0"/>
          </a:p>
          <a:p>
            <a:pPr algn="ctr">
              <a:lnSpc>
                <a:spcPct val="90000"/>
              </a:lnSpc>
              <a:spcAft>
                <a:spcPts val="600"/>
              </a:spcAft>
            </a:pPr>
            <a:r>
              <a:rPr lang="en-US" sz="2400" dirty="0"/>
              <a:t>(214)662-5407 or (682)701-8917</a:t>
            </a:r>
          </a:p>
          <a:p>
            <a:pPr algn="ctr">
              <a:lnSpc>
                <a:spcPct val="90000"/>
              </a:lnSpc>
              <a:spcAft>
                <a:spcPts val="600"/>
              </a:spcAft>
            </a:pPr>
            <a:endParaRPr lang="en-US" sz="2400" dirty="0"/>
          </a:p>
        </p:txBody>
      </p:sp>
      <p:pic>
        <p:nvPicPr>
          <p:cNvPr id="9" name="Picture 8">
            <a:extLst>
              <a:ext uri="{FF2B5EF4-FFF2-40B4-BE49-F238E27FC236}">
                <a16:creationId xmlns:a16="http://schemas.microsoft.com/office/drawing/2014/main" id="{8435EB60-5574-473A-91D3-E25346A29A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9291" y="1487272"/>
            <a:ext cx="2352697" cy="2007464"/>
          </a:xfrm>
          <a:prstGeom prst="rect">
            <a:avLst/>
          </a:prstGeom>
        </p:spPr>
      </p:pic>
      <p:sp>
        <p:nvSpPr>
          <p:cNvPr id="10" name="TextBox 9">
            <a:extLst>
              <a:ext uri="{FF2B5EF4-FFF2-40B4-BE49-F238E27FC236}">
                <a16:creationId xmlns:a16="http://schemas.microsoft.com/office/drawing/2014/main" id="{E4343BC7-9CCC-4798-9423-5AC3B090C591}"/>
              </a:ext>
            </a:extLst>
          </p:cNvPr>
          <p:cNvSpPr txBox="1"/>
          <p:nvPr/>
        </p:nvSpPr>
        <p:spPr>
          <a:xfrm>
            <a:off x="7601988" y="1487272"/>
            <a:ext cx="2443943" cy="1938992"/>
          </a:xfrm>
          <a:prstGeom prst="rect">
            <a:avLst/>
          </a:prstGeom>
          <a:solidFill>
            <a:schemeClr val="accent1">
              <a:lumMod val="50000"/>
            </a:schemeClr>
          </a:solidFill>
        </p:spPr>
        <p:txBody>
          <a:bodyPr wrap="square" rtlCol="0">
            <a:spAutoFit/>
          </a:bodyPr>
          <a:lstStyle/>
          <a:p>
            <a:pPr algn="ctr"/>
            <a:r>
              <a:rPr lang="en-US" sz="2800" dirty="0">
                <a:solidFill>
                  <a:schemeClr val="bg1"/>
                </a:solidFill>
              </a:rPr>
              <a:t>Where</a:t>
            </a:r>
            <a:r>
              <a:rPr lang="en-US" sz="2000" dirty="0">
                <a:solidFill>
                  <a:schemeClr val="bg1"/>
                </a:solidFill>
              </a:rPr>
              <a:t> </a:t>
            </a:r>
          </a:p>
          <a:p>
            <a:pPr algn="ctr"/>
            <a:r>
              <a:rPr lang="en-US" sz="2000" i="1" dirty="0">
                <a:solidFill>
                  <a:schemeClr val="bg1"/>
                </a:solidFill>
              </a:rPr>
              <a:t>Seniors R Seniority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67978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43290"/>
            <a:chOff x="6333569" y="2385709"/>
            <a:chExt cx="1653241" cy="1043290"/>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457302" y="2454148"/>
            <a:ext cx="1413535" cy="974851"/>
            <a:chOff x="6453422" y="2454148"/>
            <a:chExt cx="1413535" cy="974851"/>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8" name="TextBox 37">
            <a:extLst>
              <a:ext uri="{FF2B5EF4-FFF2-40B4-BE49-F238E27FC236}">
                <a16:creationId xmlns:a16="http://schemas.microsoft.com/office/drawing/2014/main" id="{78168DD8-E5D8-AF46-BAB1-B3FED124A539}"/>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39" name="TextBox 38">
            <a:extLst>
              <a:ext uri="{FF2B5EF4-FFF2-40B4-BE49-F238E27FC236}">
                <a16:creationId xmlns:a16="http://schemas.microsoft.com/office/drawing/2014/main" id="{AC0ABA69-6A29-5A43-99EC-E375B0CD2BC0}"/>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1" name="TextBox 40">
            <a:extLst>
              <a:ext uri="{FF2B5EF4-FFF2-40B4-BE49-F238E27FC236}">
                <a16:creationId xmlns:a16="http://schemas.microsoft.com/office/drawing/2014/main" id="{57683CB1-14E9-BA49-9C83-F62D87C21593}"/>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3" name="TextBox 42">
            <a:extLst>
              <a:ext uri="{FF2B5EF4-FFF2-40B4-BE49-F238E27FC236}">
                <a16:creationId xmlns:a16="http://schemas.microsoft.com/office/drawing/2014/main" id="{73ACE909-95F4-6C46-A36D-B92AC65D559F}"/>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4" name="TextBox 43">
            <a:extLst>
              <a:ext uri="{FF2B5EF4-FFF2-40B4-BE49-F238E27FC236}">
                <a16:creationId xmlns:a16="http://schemas.microsoft.com/office/drawing/2014/main" id="{26DA09AC-F30D-2E4C-954F-979009C11ADF}"/>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40" name="TextBox 39">
            <a:extLst>
              <a:ext uri="{FF2B5EF4-FFF2-40B4-BE49-F238E27FC236}">
                <a16:creationId xmlns:a16="http://schemas.microsoft.com/office/drawing/2014/main" id="{10107E46-723C-3D42-841E-9EBCE2A3B330}"/>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0" name="Group 49">
            <a:extLst>
              <a:ext uri="{FF2B5EF4-FFF2-40B4-BE49-F238E27FC236}">
                <a16:creationId xmlns:a16="http://schemas.microsoft.com/office/drawing/2014/main" id="{69C38F49-8A20-4C54-B317-EA72E1C5FFD9}"/>
              </a:ext>
            </a:extLst>
          </p:cNvPr>
          <p:cNvGrpSpPr/>
          <p:nvPr/>
        </p:nvGrpSpPr>
        <p:grpSpPr>
          <a:xfrm>
            <a:off x="8874867" y="6104359"/>
            <a:ext cx="2810126" cy="707886"/>
            <a:chOff x="8259015" y="5981699"/>
            <a:chExt cx="2810126" cy="707886"/>
          </a:xfrm>
        </p:grpSpPr>
        <p:pic>
          <p:nvPicPr>
            <p:cNvPr id="51" name="Picture 50">
              <a:extLst>
                <a:ext uri="{FF2B5EF4-FFF2-40B4-BE49-F238E27FC236}">
                  <a16:creationId xmlns:a16="http://schemas.microsoft.com/office/drawing/2014/main" id="{B03FD56F-A326-4ECF-85A0-4E52595EC4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4" name="TextBox 53">
              <a:extLst>
                <a:ext uri="{FF2B5EF4-FFF2-40B4-BE49-F238E27FC236}">
                  <a16:creationId xmlns:a16="http://schemas.microsoft.com/office/drawing/2014/main" id="{903987DF-64C3-4B74-8942-560238BB67BF}"/>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5591424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457302" y="2454148"/>
            <a:ext cx="1413535" cy="974851"/>
            <a:chOff x="6453422" y="2454148"/>
            <a:chExt cx="1413535" cy="974851"/>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39" name="TextBox 38">
            <a:extLst>
              <a:ext uri="{FF2B5EF4-FFF2-40B4-BE49-F238E27FC236}">
                <a16:creationId xmlns:a16="http://schemas.microsoft.com/office/drawing/2014/main" id="{8B8340C2-3D5A-BE43-8944-EFF9F093AA0E}"/>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40" name="TextBox 39">
            <a:extLst>
              <a:ext uri="{FF2B5EF4-FFF2-40B4-BE49-F238E27FC236}">
                <a16:creationId xmlns:a16="http://schemas.microsoft.com/office/drawing/2014/main" id="{E0AC3C33-1602-8F43-8C3A-197A42BA874B}"/>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2" name="TextBox 41">
            <a:extLst>
              <a:ext uri="{FF2B5EF4-FFF2-40B4-BE49-F238E27FC236}">
                <a16:creationId xmlns:a16="http://schemas.microsoft.com/office/drawing/2014/main" id="{923D3A47-B97A-124C-A98B-ED29968234D7}"/>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4" name="TextBox 43">
            <a:extLst>
              <a:ext uri="{FF2B5EF4-FFF2-40B4-BE49-F238E27FC236}">
                <a16:creationId xmlns:a16="http://schemas.microsoft.com/office/drawing/2014/main" id="{F740B01A-EA32-4E44-A789-3F193CF377E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48" name="TextBox 47">
            <a:extLst>
              <a:ext uri="{FF2B5EF4-FFF2-40B4-BE49-F238E27FC236}">
                <a16:creationId xmlns:a16="http://schemas.microsoft.com/office/drawing/2014/main" id="{F27738B2-F0B3-FA43-8158-E60116266EA9}"/>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41" name="TextBox 40">
            <a:extLst>
              <a:ext uri="{FF2B5EF4-FFF2-40B4-BE49-F238E27FC236}">
                <a16:creationId xmlns:a16="http://schemas.microsoft.com/office/drawing/2014/main" id="{685A3760-DB75-7749-A66A-7DC454E05123}"/>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1" name="Group 50">
            <a:extLst>
              <a:ext uri="{FF2B5EF4-FFF2-40B4-BE49-F238E27FC236}">
                <a16:creationId xmlns:a16="http://schemas.microsoft.com/office/drawing/2014/main" id="{C9A50986-0357-4DB9-BB2E-A4108933EF86}"/>
              </a:ext>
            </a:extLst>
          </p:cNvPr>
          <p:cNvGrpSpPr/>
          <p:nvPr/>
        </p:nvGrpSpPr>
        <p:grpSpPr>
          <a:xfrm>
            <a:off x="8855483" y="6116551"/>
            <a:ext cx="2810126" cy="707886"/>
            <a:chOff x="8259015" y="5981699"/>
            <a:chExt cx="2810126" cy="707886"/>
          </a:xfrm>
        </p:grpSpPr>
        <p:pic>
          <p:nvPicPr>
            <p:cNvPr id="54" name="Picture 53">
              <a:extLst>
                <a:ext uri="{FF2B5EF4-FFF2-40B4-BE49-F238E27FC236}">
                  <a16:creationId xmlns:a16="http://schemas.microsoft.com/office/drawing/2014/main" id="{495A1F36-0DD5-4B8B-A5F4-3BAD00D49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5" name="TextBox 54">
              <a:extLst>
                <a:ext uri="{FF2B5EF4-FFF2-40B4-BE49-F238E27FC236}">
                  <a16:creationId xmlns:a16="http://schemas.microsoft.com/office/drawing/2014/main" id="{56810FFC-FFCC-454C-955C-D0E766AD483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394231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12080"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457302" y="2454148"/>
            <a:ext cx="1413535" cy="974851"/>
            <a:chOff x="6453422" y="2454148"/>
            <a:chExt cx="1413535" cy="974851"/>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40" name="TextBox 39">
            <a:extLst>
              <a:ext uri="{FF2B5EF4-FFF2-40B4-BE49-F238E27FC236}">
                <a16:creationId xmlns:a16="http://schemas.microsoft.com/office/drawing/2014/main" id="{13885C38-552C-7E46-9E7F-F89A39F1FC23}"/>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41" name="TextBox 40">
            <a:extLst>
              <a:ext uri="{FF2B5EF4-FFF2-40B4-BE49-F238E27FC236}">
                <a16:creationId xmlns:a16="http://schemas.microsoft.com/office/drawing/2014/main" id="{60481F59-CB6D-524F-A5DE-D7B1F164F9D1}"/>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4" name="TextBox 43">
            <a:extLst>
              <a:ext uri="{FF2B5EF4-FFF2-40B4-BE49-F238E27FC236}">
                <a16:creationId xmlns:a16="http://schemas.microsoft.com/office/drawing/2014/main" id="{A4AAC313-D9D9-DC45-8DEB-B30E5803B58D}"/>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49" name="TextBox 48">
            <a:extLst>
              <a:ext uri="{FF2B5EF4-FFF2-40B4-BE49-F238E27FC236}">
                <a16:creationId xmlns:a16="http://schemas.microsoft.com/office/drawing/2014/main" id="{84C8171E-20C3-5341-9A04-60CDFF40AFD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50" name="TextBox 49">
            <a:extLst>
              <a:ext uri="{FF2B5EF4-FFF2-40B4-BE49-F238E27FC236}">
                <a16:creationId xmlns:a16="http://schemas.microsoft.com/office/drawing/2014/main" id="{49E7D34B-5A44-CC47-9889-821E3A503DE4}"/>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43" name="TextBox 42">
            <a:extLst>
              <a:ext uri="{FF2B5EF4-FFF2-40B4-BE49-F238E27FC236}">
                <a16:creationId xmlns:a16="http://schemas.microsoft.com/office/drawing/2014/main" id="{02EACBAE-FB1F-B64E-8661-7AFDC5AB679D}"/>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5" name="Group 54">
            <a:extLst>
              <a:ext uri="{FF2B5EF4-FFF2-40B4-BE49-F238E27FC236}">
                <a16:creationId xmlns:a16="http://schemas.microsoft.com/office/drawing/2014/main" id="{794EC884-31D0-48EA-85B7-39CB815CD8C5}"/>
              </a:ext>
            </a:extLst>
          </p:cNvPr>
          <p:cNvGrpSpPr/>
          <p:nvPr/>
        </p:nvGrpSpPr>
        <p:grpSpPr>
          <a:xfrm>
            <a:off x="8834277" y="6104359"/>
            <a:ext cx="2810126" cy="707886"/>
            <a:chOff x="8259015" y="5981699"/>
            <a:chExt cx="2810126" cy="707886"/>
          </a:xfrm>
        </p:grpSpPr>
        <p:pic>
          <p:nvPicPr>
            <p:cNvPr id="57" name="Picture 56">
              <a:extLst>
                <a:ext uri="{FF2B5EF4-FFF2-40B4-BE49-F238E27FC236}">
                  <a16:creationId xmlns:a16="http://schemas.microsoft.com/office/drawing/2014/main" id="{97213ABD-DB35-4EBE-833E-48113A8B67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8" name="TextBox 57">
              <a:extLst>
                <a:ext uri="{FF2B5EF4-FFF2-40B4-BE49-F238E27FC236}">
                  <a16:creationId xmlns:a16="http://schemas.microsoft.com/office/drawing/2014/main" id="{D882DDE0-5F2D-4269-B1AF-DE11FCA1F4D0}"/>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668211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533388" cy="1043290"/>
            <a:chOff x="6333569" y="2385709"/>
            <a:chExt cx="1533388" cy="1043290"/>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41" name="TextBox 40">
            <a:extLst>
              <a:ext uri="{FF2B5EF4-FFF2-40B4-BE49-F238E27FC236}">
                <a16:creationId xmlns:a16="http://schemas.microsoft.com/office/drawing/2014/main" id="{EDB5D611-5F2C-AE49-BDB1-1F457744714F}"/>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42" name="TextBox 41">
            <a:extLst>
              <a:ext uri="{FF2B5EF4-FFF2-40B4-BE49-F238E27FC236}">
                <a16:creationId xmlns:a16="http://schemas.microsoft.com/office/drawing/2014/main" id="{B310F2A8-0C63-2F43-A0DA-CBACF22C1A29}"/>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44" name="TextBox 43">
            <a:extLst>
              <a:ext uri="{FF2B5EF4-FFF2-40B4-BE49-F238E27FC236}">
                <a16:creationId xmlns:a16="http://schemas.microsoft.com/office/drawing/2014/main" id="{AB1FB86D-4324-1C4C-A23B-E965D4C7E17C}"/>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50" name="TextBox 49">
            <a:extLst>
              <a:ext uri="{FF2B5EF4-FFF2-40B4-BE49-F238E27FC236}">
                <a16:creationId xmlns:a16="http://schemas.microsoft.com/office/drawing/2014/main" id="{A58E8A87-CDAC-A740-B62A-D61736B94325}"/>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51" name="TextBox 50">
            <a:extLst>
              <a:ext uri="{FF2B5EF4-FFF2-40B4-BE49-F238E27FC236}">
                <a16:creationId xmlns:a16="http://schemas.microsoft.com/office/drawing/2014/main" id="{DAF5FB35-D80E-2346-8C36-26768A97FABB}"/>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43" name="TextBox 42">
            <a:extLst>
              <a:ext uri="{FF2B5EF4-FFF2-40B4-BE49-F238E27FC236}">
                <a16:creationId xmlns:a16="http://schemas.microsoft.com/office/drawing/2014/main" id="{5CDF5219-28B4-9F46-9A21-7D4560470650}"/>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7" name="Group 56">
            <a:extLst>
              <a:ext uri="{FF2B5EF4-FFF2-40B4-BE49-F238E27FC236}">
                <a16:creationId xmlns:a16="http://schemas.microsoft.com/office/drawing/2014/main" id="{38E0CC76-5658-4B38-83D2-EE3D37F156FB}"/>
              </a:ext>
            </a:extLst>
          </p:cNvPr>
          <p:cNvGrpSpPr/>
          <p:nvPr/>
        </p:nvGrpSpPr>
        <p:grpSpPr>
          <a:xfrm>
            <a:off x="8874867" y="6104359"/>
            <a:ext cx="2810126" cy="707886"/>
            <a:chOff x="8259015" y="5981699"/>
            <a:chExt cx="2810126" cy="707886"/>
          </a:xfrm>
        </p:grpSpPr>
        <p:pic>
          <p:nvPicPr>
            <p:cNvPr id="58" name="Picture 57">
              <a:extLst>
                <a:ext uri="{FF2B5EF4-FFF2-40B4-BE49-F238E27FC236}">
                  <a16:creationId xmlns:a16="http://schemas.microsoft.com/office/drawing/2014/main" id="{A11DCA63-127E-4000-8027-781457298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59" name="TextBox 58">
              <a:extLst>
                <a:ext uri="{FF2B5EF4-FFF2-40B4-BE49-F238E27FC236}">
                  <a16:creationId xmlns:a16="http://schemas.microsoft.com/office/drawing/2014/main" id="{F19659A7-5323-4407-8E4A-D8C2E833EECB}"/>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4025275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43290"/>
            <a:chOff x="6333569" y="2385709"/>
            <a:chExt cx="1653241" cy="1043290"/>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42" name="TextBox 41">
            <a:extLst>
              <a:ext uri="{FF2B5EF4-FFF2-40B4-BE49-F238E27FC236}">
                <a16:creationId xmlns:a16="http://schemas.microsoft.com/office/drawing/2014/main" id="{B3C383D6-71CC-D546-8F4B-BB66072E33EA}"/>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43" name="TextBox 42">
            <a:extLst>
              <a:ext uri="{FF2B5EF4-FFF2-40B4-BE49-F238E27FC236}">
                <a16:creationId xmlns:a16="http://schemas.microsoft.com/office/drawing/2014/main" id="{86A80DB0-406C-064C-80A9-FF0E5DA8B8C7}"/>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0" name="TextBox 49">
            <a:extLst>
              <a:ext uri="{FF2B5EF4-FFF2-40B4-BE49-F238E27FC236}">
                <a16:creationId xmlns:a16="http://schemas.microsoft.com/office/drawing/2014/main" id="{EAE8178D-0E3E-8A4E-9FD0-51C0E84DAC86}"/>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54" name="TextBox 53">
            <a:extLst>
              <a:ext uri="{FF2B5EF4-FFF2-40B4-BE49-F238E27FC236}">
                <a16:creationId xmlns:a16="http://schemas.microsoft.com/office/drawing/2014/main" id="{2E4D958A-C5B7-1745-B7D6-619F08CBF428}"/>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55" name="TextBox 54">
            <a:extLst>
              <a:ext uri="{FF2B5EF4-FFF2-40B4-BE49-F238E27FC236}">
                <a16:creationId xmlns:a16="http://schemas.microsoft.com/office/drawing/2014/main" id="{AC45792F-A63F-794A-B9C0-0B594ABC87E5}"/>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44" name="TextBox 43">
            <a:extLst>
              <a:ext uri="{FF2B5EF4-FFF2-40B4-BE49-F238E27FC236}">
                <a16:creationId xmlns:a16="http://schemas.microsoft.com/office/drawing/2014/main" id="{33EF1D58-ED14-3044-85D1-ECADEB975D5E}"/>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9" name="Group 58">
            <a:extLst>
              <a:ext uri="{FF2B5EF4-FFF2-40B4-BE49-F238E27FC236}">
                <a16:creationId xmlns:a16="http://schemas.microsoft.com/office/drawing/2014/main" id="{8E3465BF-4120-4C93-8BAF-27F5D4E9069C}"/>
              </a:ext>
            </a:extLst>
          </p:cNvPr>
          <p:cNvGrpSpPr/>
          <p:nvPr/>
        </p:nvGrpSpPr>
        <p:grpSpPr>
          <a:xfrm>
            <a:off x="8874867" y="6123446"/>
            <a:ext cx="2810126" cy="707886"/>
            <a:chOff x="8259015" y="5981699"/>
            <a:chExt cx="2810126" cy="707886"/>
          </a:xfrm>
        </p:grpSpPr>
        <p:pic>
          <p:nvPicPr>
            <p:cNvPr id="60" name="Picture 59">
              <a:extLst>
                <a:ext uri="{FF2B5EF4-FFF2-40B4-BE49-F238E27FC236}">
                  <a16:creationId xmlns:a16="http://schemas.microsoft.com/office/drawing/2014/main" id="{D8F8A239-E199-44EB-A1A5-DEDCF18E08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62" name="TextBox 61">
              <a:extLst>
                <a:ext uri="{FF2B5EF4-FFF2-40B4-BE49-F238E27FC236}">
                  <a16:creationId xmlns:a16="http://schemas.microsoft.com/office/drawing/2014/main" id="{C6F3EE77-6F2F-40A7-B8E6-9817A56BCDC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6129865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43" name="TextBox 42">
            <a:extLst>
              <a:ext uri="{FF2B5EF4-FFF2-40B4-BE49-F238E27FC236}">
                <a16:creationId xmlns:a16="http://schemas.microsoft.com/office/drawing/2014/main" id="{4D1597B9-D870-F04D-B6DB-BA4ED3FA245F}"/>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44" name="TextBox 43">
            <a:extLst>
              <a:ext uri="{FF2B5EF4-FFF2-40B4-BE49-F238E27FC236}">
                <a16:creationId xmlns:a16="http://schemas.microsoft.com/office/drawing/2014/main" id="{A3285453-ADD2-A84C-AB44-8A206C417B3F}"/>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4" name="TextBox 53">
            <a:extLst>
              <a:ext uri="{FF2B5EF4-FFF2-40B4-BE49-F238E27FC236}">
                <a16:creationId xmlns:a16="http://schemas.microsoft.com/office/drawing/2014/main" id="{D934091A-E09D-7443-9B3A-BFEBD1242368}"/>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57" name="TextBox 56">
            <a:extLst>
              <a:ext uri="{FF2B5EF4-FFF2-40B4-BE49-F238E27FC236}">
                <a16:creationId xmlns:a16="http://schemas.microsoft.com/office/drawing/2014/main" id="{B9693BAA-B4F7-A941-934C-2E2464159E53}"/>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58" name="TextBox 57">
            <a:extLst>
              <a:ext uri="{FF2B5EF4-FFF2-40B4-BE49-F238E27FC236}">
                <a16:creationId xmlns:a16="http://schemas.microsoft.com/office/drawing/2014/main" id="{2FB491C3-09BB-EF4F-81C4-C25484CC1627}"/>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59" name="TextBox 58">
            <a:extLst>
              <a:ext uri="{FF2B5EF4-FFF2-40B4-BE49-F238E27FC236}">
                <a16:creationId xmlns:a16="http://schemas.microsoft.com/office/drawing/2014/main" id="{4D695E15-F64E-4E41-B4A5-7172DA5C17F2}"/>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50" name="Group 49">
            <a:extLst>
              <a:ext uri="{FF2B5EF4-FFF2-40B4-BE49-F238E27FC236}">
                <a16:creationId xmlns:a16="http://schemas.microsoft.com/office/drawing/2014/main" id="{F2169334-03C3-4C59-9E26-4EFB1F1A431B}"/>
              </a:ext>
            </a:extLst>
          </p:cNvPr>
          <p:cNvGrpSpPr/>
          <p:nvPr/>
        </p:nvGrpSpPr>
        <p:grpSpPr>
          <a:xfrm>
            <a:off x="8899827" y="6118394"/>
            <a:ext cx="2810126" cy="707886"/>
            <a:chOff x="8259015" y="5981699"/>
            <a:chExt cx="2810126" cy="707886"/>
          </a:xfrm>
        </p:grpSpPr>
        <p:pic>
          <p:nvPicPr>
            <p:cNvPr id="63" name="Picture 62">
              <a:extLst>
                <a:ext uri="{FF2B5EF4-FFF2-40B4-BE49-F238E27FC236}">
                  <a16:creationId xmlns:a16="http://schemas.microsoft.com/office/drawing/2014/main" id="{5A5EDF3B-98C2-4358-97DE-9A86D1D87F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65" name="TextBox 64">
              <a:extLst>
                <a:ext uri="{FF2B5EF4-FFF2-40B4-BE49-F238E27FC236}">
                  <a16:creationId xmlns:a16="http://schemas.microsoft.com/office/drawing/2014/main" id="{AD0DD5BD-5E02-4AC2-A42F-20AE905705FD}"/>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0275763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44" name="TextBox 43">
            <a:extLst>
              <a:ext uri="{FF2B5EF4-FFF2-40B4-BE49-F238E27FC236}">
                <a16:creationId xmlns:a16="http://schemas.microsoft.com/office/drawing/2014/main" id="{7B6F1F15-5C6D-EF4F-950D-DAC060CD3315}"/>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4" name="TextBox 53">
            <a:extLst>
              <a:ext uri="{FF2B5EF4-FFF2-40B4-BE49-F238E27FC236}">
                <a16:creationId xmlns:a16="http://schemas.microsoft.com/office/drawing/2014/main" id="{A68553B6-1907-6847-8F55-2A2375B0E69B}"/>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7" name="TextBox 56">
            <a:extLst>
              <a:ext uri="{FF2B5EF4-FFF2-40B4-BE49-F238E27FC236}">
                <a16:creationId xmlns:a16="http://schemas.microsoft.com/office/drawing/2014/main" id="{F29D63E9-7615-434C-8E55-E16104CBFCDB}"/>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2" name="TextBox 61">
            <a:extLst>
              <a:ext uri="{FF2B5EF4-FFF2-40B4-BE49-F238E27FC236}">
                <a16:creationId xmlns:a16="http://schemas.microsoft.com/office/drawing/2014/main" id="{11C266AA-7691-FD4E-A686-20BFE2A0A19A}"/>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3" name="TextBox 62">
            <a:extLst>
              <a:ext uri="{FF2B5EF4-FFF2-40B4-BE49-F238E27FC236}">
                <a16:creationId xmlns:a16="http://schemas.microsoft.com/office/drawing/2014/main" id="{1D66EDEB-A7A7-C842-981E-89D48FB9AD58}"/>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59" name="TextBox 58">
            <a:extLst>
              <a:ext uri="{FF2B5EF4-FFF2-40B4-BE49-F238E27FC236}">
                <a16:creationId xmlns:a16="http://schemas.microsoft.com/office/drawing/2014/main" id="{1DA078EE-C91B-EC4D-9B03-C7325BB5964A}"/>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65" name="Group 64">
            <a:extLst>
              <a:ext uri="{FF2B5EF4-FFF2-40B4-BE49-F238E27FC236}">
                <a16:creationId xmlns:a16="http://schemas.microsoft.com/office/drawing/2014/main" id="{64F7A910-9A47-47DD-A248-EC759DDA0766}"/>
              </a:ext>
            </a:extLst>
          </p:cNvPr>
          <p:cNvGrpSpPr/>
          <p:nvPr/>
        </p:nvGrpSpPr>
        <p:grpSpPr>
          <a:xfrm>
            <a:off x="8899827" y="6137837"/>
            <a:ext cx="2810126" cy="707886"/>
            <a:chOff x="8259015" y="5981699"/>
            <a:chExt cx="2810126" cy="707886"/>
          </a:xfrm>
        </p:grpSpPr>
        <p:pic>
          <p:nvPicPr>
            <p:cNvPr id="70" name="Picture 69">
              <a:extLst>
                <a:ext uri="{FF2B5EF4-FFF2-40B4-BE49-F238E27FC236}">
                  <a16:creationId xmlns:a16="http://schemas.microsoft.com/office/drawing/2014/main" id="{08C87F1B-2068-4A8F-B955-36D2B7FFC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1" name="TextBox 70">
              <a:extLst>
                <a:ext uri="{FF2B5EF4-FFF2-40B4-BE49-F238E27FC236}">
                  <a16:creationId xmlns:a16="http://schemas.microsoft.com/office/drawing/2014/main" id="{9D5E6DC6-1237-4EF2-9673-63B52630B64C}"/>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4248267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cxnSp>
        <p:nvCxnSpPr>
          <p:cNvPr id="72" name="Straight Connector 71">
            <a:extLst>
              <a:ext uri="{FF2B5EF4-FFF2-40B4-BE49-F238E27FC236}">
                <a16:creationId xmlns:a16="http://schemas.microsoft.com/office/drawing/2014/main" id="{08F5BD6D-85F4-4D76-A116-8B8255A9ABD2}"/>
              </a:ext>
            </a:extLst>
          </p:cNvPr>
          <p:cNvCxnSpPr>
            <a:cxnSpLocks/>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81B3F915-06AC-7441-8C7A-5BA04554E1EE}"/>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ED8AE1FB-8DA2-BA4A-9951-AFBC98AF44A7}"/>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62" name="TextBox 61">
            <a:extLst>
              <a:ext uri="{FF2B5EF4-FFF2-40B4-BE49-F238E27FC236}">
                <a16:creationId xmlns:a16="http://schemas.microsoft.com/office/drawing/2014/main" id="{E465A7F9-357E-9248-97DD-3657D392BC9B}"/>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5" name="TextBox 64">
            <a:extLst>
              <a:ext uri="{FF2B5EF4-FFF2-40B4-BE49-F238E27FC236}">
                <a16:creationId xmlns:a16="http://schemas.microsoft.com/office/drawing/2014/main" id="{400910F7-0237-A64F-B2D9-5BFE751C344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70" name="TextBox 69">
            <a:extLst>
              <a:ext uri="{FF2B5EF4-FFF2-40B4-BE49-F238E27FC236}">
                <a16:creationId xmlns:a16="http://schemas.microsoft.com/office/drawing/2014/main" id="{AE588D3A-B350-F445-ADFF-93C960B62060}"/>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57" name="TextBox 56">
            <a:extLst>
              <a:ext uri="{FF2B5EF4-FFF2-40B4-BE49-F238E27FC236}">
                <a16:creationId xmlns:a16="http://schemas.microsoft.com/office/drawing/2014/main" id="{E65833DD-3145-B044-B378-592EA780C56C}"/>
              </a:ext>
            </a:extLst>
          </p:cNvPr>
          <p:cNvSpPr txBox="1"/>
          <p:nvPr/>
        </p:nvSpPr>
        <p:spPr>
          <a:xfrm>
            <a:off x="7690453" y="3835228"/>
            <a:ext cx="858332" cy="461665"/>
          </a:xfrm>
          <a:prstGeom prst="rect">
            <a:avLst/>
          </a:prstGeom>
          <a:noFill/>
        </p:spPr>
        <p:txBody>
          <a:bodyPr wrap="square" rtlCol="0">
            <a:spAutoFit/>
          </a:bodyPr>
          <a:lstStyle/>
          <a:p>
            <a:r>
              <a:rPr lang="en-IN" sz="2400" b="1" dirty="0"/>
              <a:t>$0</a:t>
            </a:r>
            <a:endParaRPr lang="en-IN" sz="2400" b="1" baseline="-25000" dirty="0"/>
          </a:p>
        </p:txBody>
      </p:sp>
      <p:cxnSp>
        <p:nvCxnSpPr>
          <p:cNvPr id="58" name="Straight Connector 71">
            <a:extLst>
              <a:ext uri="{FF2B5EF4-FFF2-40B4-BE49-F238E27FC236}">
                <a16:creationId xmlns:a16="http://schemas.microsoft.com/office/drawing/2014/main" id="{B2C39C81-CA89-1D46-AA46-5411CBEB32B0}"/>
              </a:ext>
            </a:extLst>
          </p:cNvPr>
          <p:cNvCxnSpPr>
            <a:cxnSpLocks/>
          </p:cNvCxnSpPr>
          <p:nvPr/>
        </p:nvCxnSpPr>
        <p:spPr>
          <a:xfrm rot="10800000">
            <a:off x="6843666" y="3443893"/>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E73CB166-880C-8746-94E2-9F6B15DD1D90}"/>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73" name="Group 72">
            <a:extLst>
              <a:ext uri="{FF2B5EF4-FFF2-40B4-BE49-F238E27FC236}">
                <a16:creationId xmlns:a16="http://schemas.microsoft.com/office/drawing/2014/main" id="{031E49AA-9573-4FFB-AB08-740E68761813}"/>
              </a:ext>
            </a:extLst>
          </p:cNvPr>
          <p:cNvGrpSpPr/>
          <p:nvPr/>
        </p:nvGrpSpPr>
        <p:grpSpPr>
          <a:xfrm>
            <a:off x="8899827" y="6078477"/>
            <a:ext cx="2810126" cy="707886"/>
            <a:chOff x="8259015" y="5981699"/>
            <a:chExt cx="2810126" cy="707886"/>
          </a:xfrm>
        </p:grpSpPr>
        <p:pic>
          <p:nvPicPr>
            <p:cNvPr id="74" name="Picture 73">
              <a:extLst>
                <a:ext uri="{FF2B5EF4-FFF2-40B4-BE49-F238E27FC236}">
                  <a16:creationId xmlns:a16="http://schemas.microsoft.com/office/drawing/2014/main" id="{077F84AF-A288-4AC1-8C66-936E3A578E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5" name="TextBox 74">
              <a:extLst>
                <a:ext uri="{FF2B5EF4-FFF2-40B4-BE49-F238E27FC236}">
                  <a16:creationId xmlns:a16="http://schemas.microsoft.com/office/drawing/2014/main" id="{556107A7-12C8-4660-9D13-89681ED5EF5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2914713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dirty="0"/>
              <a:t>$70</a:t>
            </a:r>
            <a:endParaRPr lang="en-IN" sz="2400" b="1" baseline="-25000" dirty="0"/>
          </a:p>
        </p:txBody>
      </p: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97582648-8392-D843-A747-608DE224BC84}"/>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1EB90A71-BFBE-4344-9AFA-4B7F478A61CD}"/>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8" name="TextBox 57">
            <a:extLst>
              <a:ext uri="{FF2B5EF4-FFF2-40B4-BE49-F238E27FC236}">
                <a16:creationId xmlns:a16="http://schemas.microsoft.com/office/drawing/2014/main" id="{621CDA2B-B8E2-0243-ABAC-679E37713B34}"/>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3" name="TextBox 62">
            <a:extLst>
              <a:ext uri="{FF2B5EF4-FFF2-40B4-BE49-F238E27FC236}">
                <a16:creationId xmlns:a16="http://schemas.microsoft.com/office/drawing/2014/main" id="{59AAF79F-0522-DA48-8B36-59EBA3FD17E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5" name="TextBox 64">
            <a:extLst>
              <a:ext uri="{FF2B5EF4-FFF2-40B4-BE49-F238E27FC236}">
                <a16:creationId xmlns:a16="http://schemas.microsoft.com/office/drawing/2014/main" id="{2AE1E9EB-C94F-D744-B4CF-B31CAF69753C}"/>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cxnSp>
        <p:nvCxnSpPr>
          <p:cNvPr id="57" name="Straight Connector 71">
            <a:extLst>
              <a:ext uri="{FF2B5EF4-FFF2-40B4-BE49-F238E27FC236}">
                <a16:creationId xmlns:a16="http://schemas.microsoft.com/office/drawing/2014/main" id="{8E4E6B7E-9953-8B41-B706-CF90A3EB707B}"/>
              </a:ext>
            </a:extLst>
          </p:cNvPr>
          <p:cNvCxnSpPr>
            <a:cxnSpLocks/>
          </p:cNvCxnSpPr>
          <p:nvPr/>
        </p:nvCxnSpPr>
        <p:spPr>
          <a:xfrm rot="10800000">
            <a:off x="6929999" y="3418437"/>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8F14299F-38AB-F143-974C-B969A3FC6F37}"/>
              </a:ext>
            </a:extLst>
          </p:cNvPr>
          <p:cNvSpPr txBox="1"/>
          <p:nvPr/>
        </p:nvSpPr>
        <p:spPr>
          <a:xfrm>
            <a:off x="7690453" y="3835228"/>
            <a:ext cx="858332" cy="461665"/>
          </a:xfrm>
          <a:prstGeom prst="rect">
            <a:avLst/>
          </a:prstGeom>
          <a:noFill/>
        </p:spPr>
        <p:txBody>
          <a:bodyPr wrap="square" rtlCol="0">
            <a:spAutoFit/>
          </a:bodyPr>
          <a:lstStyle/>
          <a:p>
            <a:r>
              <a:rPr lang="en-IN" sz="2400" b="1" dirty="0"/>
              <a:t>$0</a:t>
            </a:r>
            <a:endParaRPr lang="en-IN" sz="2400" b="1" baseline="-25000" dirty="0"/>
          </a:p>
        </p:txBody>
      </p:sp>
      <p:sp>
        <p:nvSpPr>
          <p:cNvPr id="60" name="TextBox 59">
            <a:extLst>
              <a:ext uri="{FF2B5EF4-FFF2-40B4-BE49-F238E27FC236}">
                <a16:creationId xmlns:a16="http://schemas.microsoft.com/office/drawing/2014/main" id="{11A16A38-A28A-0F4B-AD51-973001D73269}"/>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73" name="Group 72">
            <a:extLst>
              <a:ext uri="{FF2B5EF4-FFF2-40B4-BE49-F238E27FC236}">
                <a16:creationId xmlns:a16="http://schemas.microsoft.com/office/drawing/2014/main" id="{D11E9E24-0D9F-4B5A-9507-163525E98ABC}"/>
              </a:ext>
            </a:extLst>
          </p:cNvPr>
          <p:cNvGrpSpPr/>
          <p:nvPr/>
        </p:nvGrpSpPr>
        <p:grpSpPr>
          <a:xfrm>
            <a:off x="8874867" y="6078477"/>
            <a:ext cx="2810126" cy="707886"/>
            <a:chOff x="8259015" y="5981699"/>
            <a:chExt cx="2810126" cy="707886"/>
          </a:xfrm>
        </p:grpSpPr>
        <p:pic>
          <p:nvPicPr>
            <p:cNvPr id="74" name="Picture 73">
              <a:extLst>
                <a:ext uri="{FF2B5EF4-FFF2-40B4-BE49-F238E27FC236}">
                  <a16:creationId xmlns:a16="http://schemas.microsoft.com/office/drawing/2014/main" id="{6AF7970D-D3AA-4983-BE7E-5EC5D0265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5" name="TextBox 74">
              <a:extLst>
                <a:ext uri="{FF2B5EF4-FFF2-40B4-BE49-F238E27FC236}">
                  <a16:creationId xmlns:a16="http://schemas.microsoft.com/office/drawing/2014/main" id="{F6EF71BE-F80B-4D05-A083-BCB483A241D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7800058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dirty="0"/>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dirty="0"/>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sp>
        <p:nvSpPr>
          <p:cNvPr id="28" name="Arc 27">
            <a:extLst>
              <a:ext uri="{FF2B5EF4-FFF2-40B4-BE49-F238E27FC236}">
                <a16:creationId xmlns:a16="http://schemas.microsoft.com/office/drawing/2014/main" id="{EFD0A7E1-A1CD-46F8-9298-82F34102BA88}"/>
              </a:ext>
            </a:extLst>
          </p:cNvPr>
          <p:cNvSpPr/>
          <p:nvPr/>
        </p:nvSpPr>
        <p:spPr>
          <a:xfrm>
            <a:off x="6183945"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dirty="0"/>
              <a:t>$70</a:t>
            </a:r>
            <a:endParaRPr lang="en-IN" sz="2400" b="1" baseline="-25000" dirty="0"/>
          </a:p>
        </p:txBody>
      </p: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EEF13CD9-5F7D-894B-85D3-67C1AC375B90}"/>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8BC22EF5-39AC-2140-962D-59102EC789E1}"/>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8" name="TextBox 57">
            <a:extLst>
              <a:ext uri="{FF2B5EF4-FFF2-40B4-BE49-F238E27FC236}">
                <a16:creationId xmlns:a16="http://schemas.microsoft.com/office/drawing/2014/main" id="{86024EE7-AA3A-594B-A98B-9DF985596578}"/>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3" name="TextBox 62">
            <a:extLst>
              <a:ext uri="{FF2B5EF4-FFF2-40B4-BE49-F238E27FC236}">
                <a16:creationId xmlns:a16="http://schemas.microsoft.com/office/drawing/2014/main" id="{F8C12D04-70EF-1E49-B5FE-1B420F18F176}"/>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5" name="TextBox 64">
            <a:extLst>
              <a:ext uri="{FF2B5EF4-FFF2-40B4-BE49-F238E27FC236}">
                <a16:creationId xmlns:a16="http://schemas.microsoft.com/office/drawing/2014/main" id="{BCF7CFFA-B66B-7B4B-B9A0-87687A82EB74}"/>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cxnSp>
        <p:nvCxnSpPr>
          <p:cNvPr id="57" name="Straight Connector 71">
            <a:extLst>
              <a:ext uri="{FF2B5EF4-FFF2-40B4-BE49-F238E27FC236}">
                <a16:creationId xmlns:a16="http://schemas.microsoft.com/office/drawing/2014/main" id="{8B46F074-C7C8-7F45-A030-4BEDA935FB2A}"/>
              </a:ext>
            </a:extLst>
          </p:cNvPr>
          <p:cNvCxnSpPr>
            <a:cxnSpLocks/>
          </p:cNvCxnSpPr>
          <p:nvPr/>
        </p:nvCxnSpPr>
        <p:spPr>
          <a:xfrm rot="10800000">
            <a:off x="7095679" y="3454106"/>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1940174A-7A93-0F49-9CA0-70C77C6ADAF0}"/>
              </a:ext>
            </a:extLst>
          </p:cNvPr>
          <p:cNvSpPr txBox="1"/>
          <p:nvPr/>
        </p:nvSpPr>
        <p:spPr>
          <a:xfrm>
            <a:off x="7866957" y="3835228"/>
            <a:ext cx="858332" cy="461665"/>
          </a:xfrm>
          <a:prstGeom prst="rect">
            <a:avLst/>
          </a:prstGeom>
          <a:noFill/>
        </p:spPr>
        <p:txBody>
          <a:bodyPr wrap="square" rtlCol="0">
            <a:spAutoFit/>
          </a:bodyPr>
          <a:lstStyle/>
          <a:p>
            <a:r>
              <a:rPr lang="en-IN" sz="2400" b="1" dirty="0"/>
              <a:t>$0</a:t>
            </a:r>
            <a:endParaRPr lang="en-IN" sz="2400" b="1" baseline="-25000" dirty="0"/>
          </a:p>
        </p:txBody>
      </p:sp>
      <p:sp>
        <p:nvSpPr>
          <p:cNvPr id="60" name="TextBox 59">
            <a:extLst>
              <a:ext uri="{FF2B5EF4-FFF2-40B4-BE49-F238E27FC236}">
                <a16:creationId xmlns:a16="http://schemas.microsoft.com/office/drawing/2014/main" id="{92414AD9-ADB5-9245-85FD-1C6BD4FDF1B2}"/>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62" name="Group 61">
            <a:extLst>
              <a:ext uri="{FF2B5EF4-FFF2-40B4-BE49-F238E27FC236}">
                <a16:creationId xmlns:a16="http://schemas.microsoft.com/office/drawing/2014/main" id="{CE9E564C-85D9-4A83-B6EA-37D6A6A17835}"/>
              </a:ext>
            </a:extLst>
          </p:cNvPr>
          <p:cNvGrpSpPr/>
          <p:nvPr/>
        </p:nvGrpSpPr>
        <p:grpSpPr>
          <a:xfrm>
            <a:off x="9024816" y="6078477"/>
            <a:ext cx="2810126" cy="707886"/>
            <a:chOff x="8259015" y="5981699"/>
            <a:chExt cx="2810126" cy="707886"/>
          </a:xfrm>
        </p:grpSpPr>
        <p:pic>
          <p:nvPicPr>
            <p:cNvPr id="70" name="Picture 69">
              <a:extLst>
                <a:ext uri="{FF2B5EF4-FFF2-40B4-BE49-F238E27FC236}">
                  <a16:creationId xmlns:a16="http://schemas.microsoft.com/office/drawing/2014/main" id="{D94D5686-6EB5-4259-B881-AB52010066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1" name="TextBox 70">
              <a:extLst>
                <a:ext uri="{FF2B5EF4-FFF2-40B4-BE49-F238E27FC236}">
                  <a16:creationId xmlns:a16="http://schemas.microsoft.com/office/drawing/2014/main" id="{EF8397A3-E6BF-478A-AF6A-5D592CCF07C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3664908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DD3480B9-24DD-4EFA-A9FD-4C76A03B4EF2}"/>
              </a:ext>
            </a:extLst>
          </p:cNvPr>
          <p:cNvPicPr>
            <a:picLocks noChangeAspect="1"/>
          </p:cNvPicPr>
          <p:nvPr/>
        </p:nvPicPr>
        <p:blipFill rotWithShape="1">
          <a:blip r:embed="rId2">
            <a:extLst>
              <a:ext uri="{28A0092B-C50C-407E-A947-70E740481C1C}">
                <a14:useLocalDpi xmlns:a14="http://schemas.microsoft.com/office/drawing/2010/main" val="0"/>
              </a:ext>
            </a:extLst>
          </a:blip>
          <a:srcRect t="7340" b="17674"/>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19C205A4-182B-405F-8A64-250F01DA86B4}"/>
              </a:ext>
            </a:extLst>
          </p:cNvPr>
          <p:cNvSpPr txBox="1"/>
          <p:nvPr/>
        </p:nvSpPr>
        <p:spPr>
          <a:xfrm>
            <a:off x="4946073" y="152399"/>
            <a:ext cx="1965841" cy="461665"/>
          </a:xfrm>
          <a:prstGeom prst="rect">
            <a:avLst/>
          </a:prstGeom>
          <a:noFill/>
        </p:spPr>
        <p:txBody>
          <a:bodyPr wrap="square" rtlCol="0">
            <a:spAutoFit/>
          </a:bodyPr>
          <a:lstStyle/>
          <a:p>
            <a:r>
              <a:rPr lang="en-US" sz="2400" dirty="0"/>
              <a:t>Medicare 101</a:t>
            </a:r>
          </a:p>
        </p:txBody>
      </p:sp>
    </p:spTree>
    <p:extLst>
      <p:ext uri="{BB962C8B-B14F-4D97-AF65-F5344CB8AC3E}">
        <p14:creationId xmlns:p14="http://schemas.microsoft.com/office/powerpoint/2010/main" val="27462076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sp>
        <p:nvSpPr>
          <p:cNvPr id="28" name="Arc 27">
            <a:extLst>
              <a:ext uri="{FF2B5EF4-FFF2-40B4-BE49-F238E27FC236}">
                <a16:creationId xmlns:a16="http://schemas.microsoft.com/office/drawing/2014/main" id="{EFD0A7E1-A1CD-46F8-9298-82F34102BA88}"/>
              </a:ext>
            </a:extLst>
          </p:cNvPr>
          <p:cNvSpPr/>
          <p:nvPr/>
        </p:nvSpPr>
        <p:spPr>
          <a:xfrm>
            <a:off x="6183945"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12080"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a:t>$70</a:t>
            </a:r>
            <a:endParaRPr lang="en-IN" sz="2400" b="1" baseline="-25000"/>
          </a:p>
        </p:txBody>
      </p: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A8950CF1-FAEA-2948-B2B1-EA9B479ADB19}"/>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5F791F85-1B1B-CC41-9DE7-56870CC05FC8}"/>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8" name="TextBox 57">
            <a:extLst>
              <a:ext uri="{FF2B5EF4-FFF2-40B4-BE49-F238E27FC236}">
                <a16:creationId xmlns:a16="http://schemas.microsoft.com/office/drawing/2014/main" id="{986D9534-0506-4749-BD5F-A5DDA32967B8}"/>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3" name="TextBox 62">
            <a:extLst>
              <a:ext uri="{FF2B5EF4-FFF2-40B4-BE49-F238E27FC236}">
                <a16:creationId xmlns:a16="http://schemas.microsoft.com/office/drawing/2014/main" id="{E9A69391-3E77-BD4B-8827-B8AEAA895D36}"/>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5" name="TextBox 64">
            <a:extLst>
              <a:ext uri="{FF2B5EF4-FFF2-40B4-BE49-F238E27FC236}">
                <a16:creationId xmlns:a16="http://schemas.microsoft.com/office/drawing/2014/main" id="{71280F3D-ED25-D64E-AE08-3944767751EC}"/>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cxnSp>
        <p:nvCxnSpPr>
          <p:cNvPr id="57" name="Straight Connector 71">
            <a:extLst>
              <a:ext uri="{FF2B5EF4-FFF2-40B4-BE49-F238E27FC236}">
                <a16:creationId xmlns:a16="http://schemas.microsoft.com/office/drawing/2014/main" id="{BB75C1B8-5E5B-3949-847A-40A471BBA9CC}"/>
              </a:ext>
            </a:extLst>
          </p:cNvPr>
          <p:cNvCxnSpPr>
            <a:cxnSpLocks/>
          </p:cNvCxnSpPr>
          <p:nvPr/>
        </p:nvCxnSpPr>
        <p:spPr>
          <a:xfrm rot="10800000">
            <a:off x="7072597" y="3418437"/>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B25A7BA1-F7CD-7D44-B18F-7F77EC7D43F1}"/>
              </a:ext>
            </a:extLst>
          </p:cNvPr>
          <p:cNvSpPr txBox="1"/>
          <p:nvPr/>
        </p:nvSpPr>
        <p:spPr>
          <a:xfrm>
            <a:off x="7894783" y="3800932"/>
            <a:ext cx="858332" cy="461665"/>
          </a:xfrm>
          <a:prstGeom prst="rect">
            <a:avLst/>
          </a:prstGeom>
          <a:noFill/>
        </p:spPr>
        <p:txBody>
          <a:bodyPr wrap="square" rtlCol="0">
            <a:spAutoFit/>
          </a:bodyPr>
          <a:lstStyle/>
          <a:p>
            <a:r>
              <a:rPr lang="en-IN" sz="2400" b="1" dirty="0"/>
              <a:t>$0</a:t>
            </a:r>
            <a:endParaRPr lang="en-IN" sz="2400" b="1" baseline="-25000" dirty="0"/>
          </a:p>
        </p:txBody>
      </p:sp>
      <p:sp>
        <p:nvSpPr>
          <p:cNvPr id="60" name="TextBox 59">
            <a:extLst>
              <a:ext uri="{FF2B5EF4-FFF2-40B4-BE49-F238E27FC236}">
                <a16:creationId xmlns:a16="http://schemas.microsoft.com/office/drawing/2014/main" id="{4D6ADE7A-05C3-AB4B-ACBD-78DBA38CEED4}"/>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73" name="Group 72">
            <a:extLst>
              <a:ext uri="{FF2B5EF4-FFF2-40B4-BE49-F238E27FC236}">
                <a16:creationId xmlns:a16="http://schemas.microsoft.com/office/drawing/2014/main" id="{0D3E7E92-270C-4922-8A73-57821E35E35E}"/>
              </a:ext>
            </a:extLst>
          </p:cNvPr>
          <p:cNvGrpSpPr/>
          <p:nvPr/>
        </p:nvGrpSpPr>
        <p:grpSpPr>
          <a:xfrm>
            <a:off x="9059063" y="6131027"/>
            <a:ext cx="2810126" cy="707886"/>
            <a:chOff x="8259015" y="5981699"/>
            <a:chExt cx="2810126" cy="707886"/>
          </a:xfrm>
        </p:grpSpPr>
        <p:pic>
          <p:nvPicPr>
            <p:cNvPr id="74" name="Picture 73">
              <a:extLst>
                <a:ext uri="{FF2B5EF4-FFF2-40B4-BE49-F238E27FC236}">
                  <a16:creationId xmlns:a16="http://schemas.microsoft.com/office/drawing/2014/main" id="{F8C67614-77E8-4E9B-A27A-E47F398662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5" name="TextBox 74">
              <a:extLst>
                <a:ext uri="{FF2B5EF4-FFF2-40B4-BE49-F238E27FC236}">
                  <a16:creationId xmlns:a16="http://schemas.microsoft.com/office/drawing/2014/main" id="{0C5784AB-D4EF-48F3-AD65-14CDFB90AAC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3685405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sp>
        <p:nvSpPr>
          <p:cNvPr id="28" name="Arc 27">
            <a:extLst>
              <a:ext uri="{FF2B5EF4-FFF2-40B4-BE49-F238E27FC236}">
                <a16:creationId xmlns:a16="http://schemas.microsoft.com/office/drawing/2014/main" id="{EFD0A7E1-A1CD-46F8-9298-82F34102BA88}"/>
              </a:ext>
            </a:extLst>
          </p:cNvPr>
          <p:cNvSpPr/>
          <p:nvPr/>
        </p:nvSpPr>
        <p:spPr>
          <a:xfrm>
            <a:off x="6183945"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a16="http://schemas.microsoft.com/office/drawing/2014/main" id="{44F3C7BE-9A8D-4865-95E2-710CA8B51CD2}"/>
              </a:ext>
            </a:extLst>
          </p:cNvPr>
          <p:cNvSpPr txBox="1"/>
          <p:nvPr/>
        </p:nvSpPr>
        <p:spPr>
          <a:xfrm>
            <a:off x="6301857" y="3624372"/>
            <a:ext cx="858332" cy="461665"/>
          </a:xfrm>
          <a:prstGeom prst="rect">
            <a:avLst/>
          </a:prstGeom>
          <a:noFill/>
        </p:spPr>
        <p:txBody>
          <a:bodyPr wrap="square" rtlCol="0">
            <a:spAutoFit/>
          </a:bodyPr>
          <a:lstStyle/>
          <a:p>
            <a:r>
              <a:rPr lang="en-IN" sz="2400" b="1"/>
              <a:t>$25</a:t>
            </a:r>
            <a:endParaRPr lang="en-IN" sz="2400" b="1" baseline="-25000"/>
          </a:p>
        </p:txBody>
      </p: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a:t>$70</a:t>
            </a:r>
            <a:endParaRPr lang="en-IN" sz="2400" b="1" baseline="-25000"/>
          </a:p>
        </p:txBody>
      </p:sp>
      <p:cxnSp>
        <p:nvCxnSpPr>
          <p:cNvPr id="42" name="Straight Connector 41">
            <a:extLst>
              <a:ext uri="{FF2B5EF4-FFF2-40B4-BE49-F238E27FC236}">
                <a16:creationId xmlns:a16="http://schemas.microsoft.com/office/drawing/2014/main" id="{51F4671E-17B7-497E-BAFB-CAA301766AD7}"/>
              </a:ext>
            </a:extLst>
          </p:cNvPr>
          <p:cNvCxnSpPr>
            <a:cxnSpLocks/>
          </p:cNvCxnSpPr>
          <p:nvPr/>
        </p:nvCxnSpPr>
        <p:spPr>
          <a:xfrm flipH="1">
            <a:off x="6663792" y="3428999"/>
            <a:ext cx="0" cy="19537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D285E890-BA76-6342-B22F-54EE72B5FBAF}"/>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28ED25DB-4471-4349-ACB8-964B6669D977}"/>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8" name="TextBox 57">
            <a:extLst>
              <a:ext uri="{FF2B5EF4-FFF2-40B4-BE49-F238E27FC236}">
                <a16:creationId xmlns:a16="http://schemas.microsoft.com/office/drawing/2014/main" id="{6313BE06-402A-2241-8E77-7DBF97CFCF8C}"/>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3" name="TextBox 62">
            <a:extLst>
              <a:ext uri="{FF2B5EF4-FFF2-40B4-BE49-F238E27FC236}">
                <a16:creationId xmlns:a16="http://schemas.microsoft.com/office/drawing/2014/main" id="{1FF63050-8D7C-A645-B5C6-ED22EDF59D02}"/>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5" name="TextBox 64">
            <a:extLst>
              <a:ext uri="{FF2B5EF4-FFF2-40B4-BE49-F238E27FC236}">
                <a16:creationId xmlns:a16="http://schemas.microsoft.com/office/drawing/2014/main" id="{E792C3EC-59AB-8B4E-9444-E69BBE7057B9}"/>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cxnSp>
        <p:nvCxnSpPr>
          <p:cNvPr id="57" name="Straight Connector 71">
            <a:extLst>
              <a:ext uri="{FF2B5EF4-FFF2-40B4-BE49-F238E27FC236}">
                <a16:creationId xmlns:a16="http://schemas.microsoft.com/office/drawing/2014/main" id="{73CC0AA8-22BF-4947-86C7-9E5C5D7C0CEB}"/>
              </a:ext>
            </a:extLst>
          </p:cNvPr>
          <p:cNvCxnSpPr>
            <a:cxnSpLocks/>
          </p:cNvCxnSpPr>
          <p:nvPr/>
        </p:nvCxnSpPr>
        <p:spPr>
          <a:xfrm rot="10800000">
            <a:off x="7098730" y="3446360"/>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21A834B6-A584-F041-9637-AD08488C499C}"/>
              </a:ext>
            </a:extLst>
          </p:cNvPr>
          <p:cNvSpPr txBox="1"/>
          <p:nvPr/>
        </p:nvSpPr>
        <p:spPr>
          <a:xfrm>
            <a:off x="7894783" y="3800932"/>
            <a:ext cx="858332" cy="461665"/>
          </a:xfrm>
          <a:prstGeom prst="rect">
            <a:avLst/>
          </a:prstGeom>
          <a:noFill/>
        </p:spPr>
        <p:txBody>
          <a:bodyPr wrap="square" rtlCol="0">
            <a:spAutoFit/>
          </a:bodyPr>
          <a:lstStyle/>
          <a:p>
            <a:r>
              <a:rPr lang="en-IN" sz="2400" b="1" dirty="0"/>
              <a:t>$0</a:t>
            </a:r>
            <a:endParaRPr lang="en-IN" sz="2400" b="1" baseline="-25000" dirty="0"/>
          </a:p>
        </p:txBody>
      </p:sp>
      <p:sp>
        <p:nvSpPr>
          <p:cNvPr id="60" name="TextBox 59">
            <a:extLst>
              <a:ext uri="{FF2B5EF4-FFF2-40B4-BE49-F238E27FC236}">
                <a16:creationId xmlns:a16="http://schemas.microsoft.com/office/drawing/2014/main" id="{60B53978-6DA5-9248-8F79-CF59E78C3EC0}"/>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62" name="Group 61">
            <a:extLst>
              <a:ext uri="{FF2B5EF4-FFF2-40B4-BE49-F238E27FC236}">
                <a16:creationId xmlns:a16="http://schemas.microsoft.com/office/drawing/2014/main" id="{F72C720E-FE9A-4211-B90C-1BBBE4600580}"/>
              </a:ext>
            </a:extLst>
          </p:cNvPr>
          <p:cNvGrpSpPr/>
          <p:nvPr/>
        </p:nvGrpSpPr>
        <p:grpSpPr>
          <a:xfrm>
            <a:off x="8913849" y="6059390"/>
            <a:ext cx="2810126" cy="707886"/>
            <a:chOff x="8259015" y="5981699"/>
            <a:chExt cx="2810126" cy="707886"/>
          </a:xfrm>
        </p:grpSpPr>
        <p:pic>
          <p:nvPicPr>
            <p:cNvPr id="70" name="Picture 69">
              <a:extLst>
                <a:ext uri="{FF2B5EF4-FFF2-40B4-BE49-F238E27FC236}">
                  <a16:creationId xmlns:a16="http://schemas.microsoft.com/office/drawing/2014/main" id="{7CF2C9D7-790C-4ED2-86E9-B2BD573323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1" name="TextBox 70">
              <a:extLst>
                <a:ext uri="{FF2B5EF4-FFF2-40B4-BE49-F238E27FC236}">
                  <a16:creationId xmlns:a16="http://schemas.microsoft.com/office/drawing/2014/main" id="{150A781B-1919-4315-B2CC-849AA814948F}"/>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434284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4" name="TextBox 13">
            <a:extLst>
              <a:ext uri="{FF2B5EF4-FFF2-40B4-BE49-F238E27FC236}">
                <a16:creationId xmlns:a16="http://schemas.microsoft.com/office/drawing/2014/main" id="{543854F9-E4C5-4269-95CF-DD5606A8D81C}"/>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16" name="TextBox 15">
            <a:extLst>
              <a:ext uri="{FF2B5EF4-FFF2-40B4-BE49-F238E27FC236}">
                <a16:creationId xmlns:a16="http://schemas.microsoft.com/office/drawing/2014/main" id="{1BF12956-CF7B-43E3-96FB-C6FD55CDA6D6}"/>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sp>
        <p:nvSpPr>
          <p:cNvPr id="28" name="Arc 27">
            <a:extLst>
              <a:ext uri="{FF2B5EF4-FFF2-40B4-BE49-F238E27FC236}">
                <a16:creationId xmlns:a16="http://schemas.microsoft.com/office/drawing/2014/main" id="{EFD0A7E1-A1CD-46F8-9298-82F34102BA88}"/>
              </a:ext>
            </a:extLst>
          </p:cNvPr>
          <p:cNvSpPr/>
          <p:nvPr/>
        </p:nvSpPr>
        <p:spPr>
          <a:xfrm>
            <a:off x="6183945"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a16="http://schemas.microsoft.com/office/drawing/2014/main" id="{44F3C7BE-9A8D-4865-95E2-710CA8B51CD2}"/>
              </a:ext>
            </a:extLst>
          </p:cNvPr>
          <p:cNvSpPr txBox="1"/>
          <p:nvPr/>
        </p:nvSpPr>
        <p:spPr>
          <a:xfrm>
            <a:off x="6301857" y="3624372"/>
            <a:ext cx="858332" cy="461665"/>
          </a:xfrm>
          <a:prstGeom prst="rect">
            <a:avLst/>
          </a:prstGeom>
          <a:noFill/>
        </p:spPr>
        <p:txBody>
          <a:bodyPr wrap="square" rtlCol="0">
            <a:spAutoFit/>
          </a:bodyPr>
          <a:lstStyle/>
          <a:p>
            <a:r>
              <a:rPr lang="en-IN" sz="2400" b="1"/>
              <a:t>$25</a:t>
            </a:r>
            <a:endParaRPr lang="en-IN" sz="2400" b="1" baseline="-25000"/>
          </a:p>
        </p:txBody>
      </p: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a:t>$70</a:t>
            </a:r>
            <a:endParaRPr lang="en-IN" sz="2400" b="1" baseline="-25000"/>
          </a:p>
        </p:txBody>
      </p:sp>
      <p:cxnSp>
        <p:nvCxnSpPr>
          <p:cNvPr id="42" name="Straight Connector 41">
            <a:extLst>
              <a:ext uri="{FF2B5EF4-FFF2-40B4-BE49-F238E27FC236}">
                <a16:creationId xmlns:a16="http://schemas.microsoft.com/office/drawing/2014/main" id="{51F4671E-17B7-497E-BAFB-CAA301766AD7}"/>
              </a:ext>
            </a:extLst>
          </p:cNvPr>
          <p:cNvCxnSpPr>
            <a:cxnSpLocks/>
          </p:cNvCxnSpPr>
          <p:nvPr/>
        </p:nvCxnSpPr>
        <p:spPr>
          <a:xfrm flipH="1">
            <a:off x="6663792" y="3428999"/>
            <a:ext cx="0" cy="19537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70" name="Arc 69">
            <a:extLst>
              <a:ext uri="{FF2B5EF4-FFF2-40B4-BE49-F238E27FC236}">
                <a16:creationId xmlns:a16="http://schemas.microsoft.com/office/drawing/2014/main" id="{42E104DB-FBFE-46CD-A513-BFBC24AB27B2}"/>
              </a:ext>
            </a:extLst>
          </p:cNvPr>
          <p:cNvSpPr/>
          <p:nvPr/>
        </p:nvSpPr>
        <p:spPr>
          <a:xfrm>
            <a:off x="9186126"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E006DE50-3494-2E4F-B90B-112E45D88CF0}"/>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8" name="TextBox 57">
            <a:extLst>
              <a:ext uri="{FF2B5EF4-FFF2-40B4-BE49-F238E27FC236}">
                <a16:creationId xmlns:a16="http://schemas.microsoft.com/office/drawing/2014/main" id="{C5756B38-0FDB-C744-87B7-958F42B14418}"/>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2" name="TextBox 61">
            <a:extLst>
              <a:ext uri="{FF2B5EF4-FFF2-40B4-BE49-F238E27FC236}">
                <a16:creationId xmlns:a16="http://schemas.microsoft.com/office/drawing/2014/main" id="{8B6080A8-F80B-2141-A8DD-89278C00DAE3}"/>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sp>
        <p:nvSpPr>
          <p:cNvPr id="55" name="TextBox 54">
            <a:extLst>
              <a:ext uri="{FF2B5EF4-FFF2-40B4-BE49-F238E27FC236}">
                <a16:creationId xmlns:a16="http://schemas.microsoft.com/office/drawing/2014/main" id="{355893FC-BA2B-2F4C-A5F1-E654E467F722}"/>
              </a:ext>
            </a:extLst>
          </p:cNvPr>
          <p:cNvSpPr txBox="1"/>
          <p:nvPr/>
        </p:nvSpPr>
        <p:spPr>
          <a:xfrm>
            <a:off x="7894783" y="3800932"/>
            <a:ext cx="858332" cy="461665"/>
          </a:xfrm>
          <a:prstGeom prst="rect">
            <a:avLst/>
          </a:prstGeom>
          <a:noFill/>
        </p:spPr>
        <p:txBody>
          <a:bodyPr wrap="square" rtlCol="0">
            <a:spAutoFit/>
          </a:bodyPr>
          <a:lstStyle/>
          <a:p>
            <a:r>
              <a:rPr lang="en-IN" sz="2400" b="1" dirty="0"/>
              <a:t>$0</a:t>
            </a:r>
            <a:endParaRPr lang="en-IN" sz="2400" b="1" baseline="-25000" dirty="0"/>
          </a:p>
        </p:txBody>
      </p:sp>
      <p:cxnSp>
        <p:nvCxnSpPr>
          <p:cNvPr id="59" name="Straight Connector 71">
            <a:extLst>
              <a:ext uri="{FF2B5EF4-FFF2-40B4-BE49-F238E27FC236}">
                <a16:creationId xmlns:a16="http://schemas.microsoft.com/office/drawing/2014/main" id="{328B7A83-29C0-8646-AEE9-21A7E0A9286D}"/>
              </a:ext>
            </a:extLst>
          </p:cNvPr>
          <p:cNvCxnSpPr>
            <a:cxnSpLocks/>
          </p:cNvCxnSpPr>
          <p:nvPr/>
        </p:nvCxnSpPr>
        <p:spPr>
          <a:xfrm rot="10800000">
            <a:off x="7065089" y="3394702"/>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60" name="TextBox 59">
            <a:extLst>
              <a:ext uri="{FF2B5EF4-FFF2-40B4-BE49-F238E27FC236}">
                <a16:creationId xmlns:a16="http://schemas.microsoft.com/office/drawing/2014/main" id="{7603B56E-602A-3E4F-9E9A-4A3F60FB5109}"/>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71" name="Group 70">
            <a:extLst>
              <a:ext uri="{FF2B5EF4-FFF2-40B4-BE49-F238E27FC236}">
                <a16:creationId xmlns:a16="http://schemas.microsoft.com/office/drawing/2014/main" id="{78E7FFC8-F357-4F2E-AB1B-54E51C84D0A4}"/>
              </a:ext>
            </a:extLst>
          </p:cNvPr>
          <p:cNvGrpSpPr/>
          <p:nvPr/>
        </p:nvGrpSpPr>
        <p:grpSpPr>
          <a:xfrm>
            <a:off x="8975499" y="6143219"/>
            <a:ext cx="2810126" cy="707886"/>
            <a:chOff x="8259015" y="5981699"/>
            <a:chExt cx="2810126" cy="707886"/>
          </a:xfrm>
        </p:grpSpPr>
        <p:pic>
          <p:nvPicPr>
            <p:cNvPr id="73" name="Picture 72">
              <a:extLst>
                <a:ext uri="{FF2B5EF4-FFF2-40B4-BE49-F238E27FC236}">
                  <a16:creationId xmlns:a16="http://schemas.microsoft.com/office/drawing/2014/main" id="{1ACC4113-40E7-4CBD-96D3-AC5219AE40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4" name="TextBox 73">
              <a:extLst>
                <a:ext uri="{FF2B5EF4-FFF2-40B4-BE49-F238E27FC236}">
                  <a16:creationId xmlns:a16="http://schemas.microsoft.com/office/drawing/2014/main" id="{E39830E8-A8DE-4F0D-82F3-56B1BEA2F742}"/>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722297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sp>
        <p:nvSpPr>
          <p:cNvPr id="12" name="Rectangle 11">
            <a:extLst>
              <a:ext uri="{FF2B5EF4-FFF2-40B4-BE49-F238E27FC236}">
                <a16:creationId xmlns:a16="http://schemas.microsoft.com/office/drawing/2014/main" id="{53AE95C3-630C-4C3E-8895-1EAC3BA18B26}"/>
              </a:ext>
            </a:extLst>
          </p:cNvPr>
          <p:cNvSpPr/>
          <p:nvPr/>
        </p:nvSpPr>
        <p:spPr>
          <a:xfrm>
            <a:off x="1981200" y="4597919"/>
            <a:ext cx="825500" cy="5709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a:solidFill>
                  <a:schemeClr val="tx1"/>
                </a:solidFill>
              </a:rPr>
              <a:t>D</a:t>
            </a:r>
          </a:p>
        </p:txBody>
      </p:sp>
      <p:sp>
        <p:nvSpPr>
          <p:cNvPr id="17" name="TextBox 16">
            <a:extLst>
              <a:ext uri="{FF2B5EF4-FFF2-40B4-BE49-F238E27FC236}">
                <a16:creationId xmlns:a16="http://schemas.microsoft.com/office/drawing/2014/main" id="{9F6B3A1C-0493-4A40-B3CF-88E94AC28153}"/>
              </a:ext>
            </a:extLst>
          </p:cNvPr>
          <p:cNvSpPr txBox="1"/>
          <p:nvPr/>
        </p:nvSpPr>
        <p:spPr>
          <a:xfrm>
            <a:off x="3932551" y="1218792"/>
            <a:ext cx="2953468" cy="461665"/>
          </a:xfrm>
          <a:prstGeom prst="rect">
            <a:avLst/>
          </a:prstGeom>
          <a:noFill/>
        </p:spPr>
        <p:txBody>
          <a:bodyPr wrap="square" rtlCol="0">
            <a:spAutoFit/>
          </a:bodyPr>
          <a:lstStyle/>
          <a:p>
            <a:pPr algn="ctr"/>
            <a:r>
              <a:rPr lang="en-IN" sz="2400" b="1"/>
              <a:t>Pay As You Go</a:t>
            </a:r>
            <a:endParaRPr lang="en-IN" sz="2400" b="1" baseline="-25000"/>
          </a:p>
        </p:txBody>
      </p:sp>
      <p:sp>
        <p:nvSpPr>
          <p:cNvPr id="19" name="Rectangle 18">
            <a:extLst>
              <a:ext uri="{FF2B5EF4-FFF2-40B4-BE49-F238E27FC236}">
                <a16:creationId xmlns:a16="http://schemas.microsoft.com/office/drawing/2014/main" id="{B8D8D829-0261-4A00-A4E6-68705DB2D724}"/>
              </a:ext>
            </a:extLst>
          </p:cNvPr>
          <p:cNvSpPr/>
          <p:nvPr/>
        </p:nvSpPr>
        <p:spPr>
          <a:xfrm>
            <a:off x="8216626" y="1345372"/>
            <a:ext cx="825500"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a:solidFill>
                  <a:schemeClr val="tx1"/>
                </a:solidFill>
              </a:rPr>
              <a:t>C</a:t>
            </a:r>
          </a:p>
        </p:txBody>
      </p:sp>
      <p:sp>
        <p:nvSpPr>
          <p:cNvPr id="21" name="TextBox 20">
            <a:extLst>
              <a:ext uri="{FF2B5EF4-FFF2-40B4-BE49-F238E27FC236}">
                <a16:creationId xmlns:a16="http://schemas.microsoft.com/office/drawing/2014/main" id="{1E0D4999-8D7D-4DFE-9A01-5B4E811A2466}"/>
              </a:ext>
            </a:extLst>
          </p:cNvPr>
          <p:cNvSpPr txBox="1"/>
          <p:nvPr/>
        </p:nvSpPr>
        <p:spPr>
          <a:xfrm>
            <a:off x="7152642" y="963967"/>
            <a:ext cx="2953468" cy="461665"/>
          </a:xfrm>
          <a:prstGeom prst="rect">
            <a:avLst/>
          </a:prstGeom>
          <a:noFill/>
        </p:spPr>
        <p:txBody>
          <a:bodyPr wrap="square" rtlCol="0">
            <a:spAutoFit/>
          </a:bodyPr>
          <a:lstStyle/>
          <a:p>
            <a:pPr algn="ctr"/>
            <a:r>
              <a:rPr lang="en-IN" sz="2400"/>
              <a:t>Medicare Advantage</a:t>
            </a:r>
            <a:endParaRPr lang="en-IN" sz="2400" baseline="-25000"/>
          </a:p>
        </p:txBody>
      </p:sp>
      <p:grpSp>
        <p:nvGrpSpPr>
          <p:cNvPr id="45" name="Group 44">
            <a:extLst>
              <a:ext uri="{FF2B5EF4-FFF2-40B4-BE49-F238E27FC236}">
                <a16:creationId xmlns:a16="http://schemas.microsoft.com/office/drawing/2014/main" id="{388BA7C0-464A-401B-B335-4484DA09C8DF}"/>
              </a:ext>
            </a:extLst>
          </p:cNvPr>
          <p:cNvGrpSpPr/>
          <p:nvPr/>
        </p:nvGrpSpPr>
        <p:grpSpPr>
          <a:xfrm>
            <a:off x="6333569" y="2385709"/>
            <a:ext cx="1653241" cy="1090745"/>
            <a:chOff x="6333569" y="2385709"/>
            <a:chExt cx="1653241" cy="1090745"/>
          </a:xfrm>
        </p:grpSpPr>
        <p:sp>
          <p:nvSpPr>
            <p:cNvPr id="22" name="Rectangle 21">
              <a:extLst>
                <a:ext uri="{FF2B5EF4-FFF2-40B4-BE49-F238E27FC236}">
                  <a16:creationId xmlns:a16="http://schemas.microsoft.com/office/drawing/2014/main" id="{E992613C-8D42-4F0A-8392-54EF036EF20F}"/>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TextBox 22">
              <a:extLst>
                <a:ext uri="{FF2B5EF4-FFF2-40B4-BE49-F238E27FC236}">
                  <a16:creationId xmlns:a16="http://schemas.microsoft.com/office/drawing/2014/main" id="{91FCB8D4-10A4-4BA0-A57F-AF5B3435E54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24" name="TextBox 23">
              <a:extLst>
                <a:ext uri="{FF2B5EF4-FFF2-40B4-BE49-F238E27FC236}">
                  <a16:creationId xmlns:a16="http://schemas.microsoft.com/office/drawing/2014/main" id="{33720A14-EDAC-45FD-82E3-7F634D8CB2AA}"/>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25" name="TextBox 24">
              <a:extLst>
                <a:ext uri="{FF2B5EF4-FFF2-40B4-BE49-F238E27FC236}">
                  <a16:creationId xmlns:a16="http://schemas.microsoft.com/office/drawing/2014/main" id="{C655F309-624F-4878-B3D3-817F5382310C}"/>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26" name="TextBox 25">
              <a:extLst>
                <a:ext uri="{FF2B5EF4-FFF2-40B4-BE49-F238E27FC236}">
                  <a16:creationId xmlns:a16="http://schemas.microsoft.com/office/drawing/2014/main" id="{0C801A85-99DF-4CB5-A120-3A5B06EB59DD}"/>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27" name="TextBox 26">
              <a:extLst>
                <a:ext uri="{FF2B5EF4-FFF2-40B4-BE49-F238E27FC236}">
                  <a16:creationId xmlns:a16="http://schemas.microsoft.com/office/drawing/2014/main" id="{A9A353EE-CFAF-4169-B18C-74286A563896}"/>
                </a:ext>
              </a:extLst>
            </p:cNvPr>
            <p:cNvSpPr txBox="1"/>
            <p:nvPr/>
          </p:nvSpPr>
          <p:spPr>
            <a:xfrm>
              <a:off x="6696288" y="2700249"/>
              <a:ext cx="903278" cy="461665"/>
            </a:xfrm>
            <a:prstGeom prst="rect">
              <a:avLst/>
            </a:prstGeom>
            <a:noFill/>
          </p:spPr>
          <p:txBody>
            <a:bodyPr wrap="square" rtlCol="0">
              <a:spAutoFit/>
            </a:bodyPr>
            <a:lstStyle/>
            <a:p>
              <a:pPr algn="ctr"/>
              <a:r>
                <a:rPr lang="en-IN" sz="2400" b="1"/>
                <a:t>HMO</a:t>
              </a:r>
            </a:p>
          </p:txBody>
        </p:sp>
      </p:grpSp>
      <p:sp>
        <p:nvSpPr>
          <p:cNvPr id="28" name="Arc 27">
            <a:extLst>
              <a:ext uri="{FF2B5EF4-FFF2-40B4-BE49-F238E27FC236}">
                <a16:creationId xmlns:a16="http://schemas.microsoft.com/office/drawing/2014/main" id="{EFD0A7E1-A1CD-46F8-9298-82F34102BA88}"/>
              </a:ext>
            </a:extLst>
          </p:cNvPr>
          <p:cNvSpPr/>
          <p:nvPr/>
        </p:nvSpPr>
        <p:spPr>
          <a:xfrm>
            <a:off x="6183945"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30" name="Straight Connector 29">
            <a:extLst>
              <a:ext uri="{FF2B5EF4-FFF2-40B4-BE49-F238E27FC236}">
                <a16:creationId xmlns:a16="http://schemas.microsoft.com/office/drawing/2014/main" id="{02E8FEDC-34E0-4609-BDC2-A81AF8B11B80}"/>
              </a:ext>
            </a:extLst>
          </p:cNvPr>
          <p:cNvCxnSpPr>
            <a:cxnSpLocks/>
            <a:endCxn id="19" idx="1"/>
          </p:cNvCxnSpPr>
          <p:nvPr/>
        </p:nvCxnSpPr>
        <p:spPr>
          <a:xfrm>
            <a:off x="2989401" y="1657041"/>
            <a:ext cx="5227225" cy="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36" name="Straight Connector 35">
            <a:extLst>
              <a:ext uri="{FF2B5EF4-FFF2-40B4-BE49-F238E27FC236}">
                <a16:creationId xmlns:a16="http://schemas.microsoft.com/office/drawing/2014/main" id="{3B38BDD3-1D16-4760-86D7-8A5B1E7535D1}"/>
              </a:ext>
            </a:extLst>
          </p:cNvPr>
          <p:cNvCxnSpPr>
            <a:cxnSpLocks/>
            <a:stCxn id="11" idx="2"/>
            <a:endCxn id="12" idx="0"/>
          </p:cNvCxnSpPr>
          <p:nvPr/>
        </p:nvCxnSpPr>
        <p:spPr>
          <a:xfrm flipH="1">
            <a:off x="2393950" y="3874019"/>
            <a:ext cx="0" cy="723900"/>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a16="http://schemas.microsoft.com/office/drawing/2014/main" id="{44F3C7BE-9A8D-4865-95E2-710CA8B51CD2}"/>
              </a:ext>
            </a:extLst>
          </p:cNvPr>
          <p:cNvSpPr txBox="1"/>
          <p:nvPr/>
        </p:nvSpPr>
        <p:spPr>
          <a:xfrm>
            <a:off x="6301857" y="3624372"/>
            <a:ext cx="858332" cy="461665"/>
          </a:xfrm>
          <a:prstGeom prst="rect">
            <a:avLst/>
          </a:prstGeom>
          <a:noFill/>
        </p:spPr>
        <p:txBody>
          <a:bodyPr wrap="square" rtlCol="0">
            <a:spAutoFit/>
          </a:bodyPr>
          <a:lstStyle/>
          <a:p>
            <a:r>
              <a:rPr lang="en-IN" sz="2400" b="1"/>
              <a:t>$25</a:t>
            </a:r>
            <a:endParaRPr lang="en-IN" sz="2400" b="1" baseline="-25000"/>
          </a:p>
        </p:txBody>
      </p:sp>
      <p:sp>
        <p:nvSpPr>
          <p:cNvPr id="40" name="TextBox 39">
            <a:extLst>
              <a:ext uri="{FF2B5EF4-FFF2-40B4-BE49-F238E27FC236}">
                <a16:creationId xmlns:a16="http://schemas.microsoft.com/office/drawing/2014/main" id="{B118F9BA-F9F4-4F5A-BA1A-A2629ED9202B}"/>
              </a:ext>
            </a:extLst>
          </p:cNvPr>
          <p:cNvSpPr txBox="1"/>
          <p:nvPr/>
        </p:nvSpPr>
        <p:spPr>
          <a:xfrm>
            <a:off x="9326946" y="3624372"/>
            <a:ext cx="858332" cy="461665"/>
          </a:xfrm>
          <a:prstGeom prst="rect">
            <a:avLst/>
          </a:prstGeom>
          <a:noFill/>
        </p:spPr>
        <p:txBody>
          <a:bodyPr wrap="square" rtlCol="0">
            <a:spAutoFit/>
          </a:bodyPr>
          <a:lstStyle/>
          <a:p>
            <a:r>
              <a:rPr lang="en-IN" sz="2400" b="1"/>
              <a:t>$50</a:t>
            </a:r>
            <a:endParaRPr lang="en-IN" sz="2400" b="1" baseline="-25000"/>
          </a:p>
        </p:txBody>
      </p:sp>
      <p:sp>
        <p:nvSpPr>
          <p:cNvPr id="41" name="TextBox 40">
            <a:extLst>
              <a:ext uri="{FF2B5EF4-FFF2-40B4-BE49-F238E27FC236}">
                <a16:creationId xmlns:a16="http://schemas.microsoft.com/office/drawing/2014/main" id="{B150650C-223C-4978-A78A-57652CD8FB53}"/>
              </a:ext>
            </a:extLst>
          </p:cNvPr>
          <p:cNvSpPr txBox="1"/>
          <p:nvPr/>
        </p:nvSpPr>
        <p:spPr>
          <a:xfrm>
            <a:off x="11010857" y="3835228"/>
            <a:ext cx="858332" cy="461665"/>
          </a:xfrm>
          <a:prstGeom prst="rect">
            <a:avLst/>
          </a:prstGeom>
          <a:noFill/>
        </p:spPr>
        <p:txBody>
          <a:bodyPr wrap="square" rtlCol="0">
            <a:spAutoFit/>
          </a:bodyPr>
          <a:lstStyle/>
          <a:p>
            <a:r>
              <a:rPr lang="en-IN" sz="2400" b="1"/>
              <a:t>$70</a:t>
            </a:r>
            <a:endParaRPr lang="en-IN" sz="2400" b="1" baseline="-25000"/>
          </a:p>
        </p:txBody>
      </p:sp>
      <p:cxnSp>
        <p:nvCxnSpPr>
          <p:cNvPr id="42" name="Straight Connector 41">
            <a:extLst>
              <a:ext uri="{FF2B5EF4-FFF2-40B4-BE49-F238E27FC236}">
                <a16:creationId xmlns:a16="http://schemas.microsoft.com/office/drawing/2014/main" id="{51F4671E-17B7-497E-BAFB-CAA301766AD7}"/>
              </a:ext>
            </a:extLst>
          </p:cNvPr>
          <p:cNvCxnSpPr>
            <a:cxnSpLocks/>
          </p:cNvCxnSpPr>
          <p:nvPr/>
        </p:nvCxnSpPr>
        <p:spPr>
          <a:xfrm flipH="1">
            <a:off x="6663792" y="3428999"/>
            <a:ext cx="0" cy="19537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46" name="Group 45">
            <a:extLst>
              <a:ext uri="{FF2B5EF4-FFF2-40B4-BE49-F238E27FC236}">
                <a16:creationId xmlns:a16="http://schemas.microsoft.com/office/drawing/2014/main" id="{E30CEE34-9B0B-49D3-B03B-B6E913CC3E6B}"/>
              </a:ext>
            </a:extLst>
          </p:cNvPr>
          <p:cNvGrpSpPr/>
          <p:nvPr/>
        </p:nvGrpSpPr>
        <p:grpSpPr>
          <a:xfrm>
            <a:off x="9337449" y="2385709"/>
            <a:ext cx="1653241" cy="1090745"/>
            <a:chOff x="6333569" y="2385709"/>
            <a:chExt cx="1653241" cy="1090745"/>
          </a:xfrm>
        </p:grpSpPr>
        <p:sp>
          <p:nvSpPr>
            <p:cNvPr id="47" name="Rectangle 46">
              <a:extLst>
                <a:ext uri="{FF2B5EF4-FFF2-40B4-BE49-F238E27FC236}">
                  <a16:creationId xmlns:a16="http://schemas.microsoft.com/office/drawing/2014/main" id="{3C5414DF-EDD5-49CC-BEBC-906F15C2C706}"/>
                </a:ext>
              </a:extLst>
            </p:cNvPr>
            <p:cNvSpPr/>
            <p:nvPr/>
          </p:nvSpPr>
          <p:spPr>
            <a:xfrm>
              <a:off x="6453422" y="2454148"/>
              <a:ext cx="1413535" cy="9748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TextBox 47">
              <a:extLst>
                <a:ext uri="{FF2B5EF4-FFF2-40B4-BE49-F238E27FC236}">
                  <a16:creationId xmlns:a16="http://schemas.microsoft.com/office/drawing/2014/main" id="{AE0D5A96-8764-4269-96E1-67CA191702C9}"/>
                </a:ext>
              </a:extLst>
            </p:cNvPr>
            <p:cNvSpPr txBox="1"/>
            <p:nvPr/>
          </p:nvSpPr>
          <p:spPr>
            <a:xfrm>
              <a:off x="6333569" y="2385709"/>
              <a:ext cx="685800" cy="461665"/>
            </a:xfrm>
            <a:prstGeom prst="rect">
              <a:avLst/>
            </a:prstGeom>
            <a:noFill/>
          </p:spPr>
          <p:txBody>
            <a:bodyPr wrap="square" rtlCol="0">
              <a:spAutoFit/>
            </a:bodyPr>
            <a:lstStyle/>
            <a:p>
              <a:pPr algn="ctr"/>
              <a:r>
                <a:rPr lang="en-IN" sz="2400" b="1"/>
                <a:t>D</a:t>
              </a:r>
            </a:p>
          </p:txBody>
        </p:sp>
        <p:sp>
          <p:nvSpPr>
            <p:cNvPr id="49" name="TextBox 48">
              <a:extLst>
                <a:ext uri="{FF2B5EF4-FFF2-40B4-BE49-F238E27FC236}">
                  <a16:creationId xmlns:a16="http://schemas.microsoft.com/office/drawing/2014/main" id="{77AECC3B-7A73-430C-8A11-2D9DC78074D3}"/>
                </a:ext>
              </a:extLst>
            </p:cNvPr>
            <p:cNvSpPr txBox="1"/>
            <p:nvPr/>
          </p:nvSpPr>
          <p:spPr>
            <a:xfrm>
              <a:off x="7301010" y="2385709"/>
              <a:ext cx="685800" cy="461665"/>
            </a:xfrm>
            <a:prstGeom prst="rect">
              <a:avLst/>
            </a:prstGeom>
            <a:noFill/>
          </p:spPr>
          <p:txBody>
            <a:bodyPr wrap="square" rtlCol="0">
              <a:spAutoFit/>
            </a:bodyPr>
            <a:lstStyle/>
            <a:p>
              <a:pPr algn="ctr"/>
              <a:r>
                <a:rPr lang="en-IN" sz="2400" b="1"/>
                <a:t>H</a:t>
              </a:r>
            </a:p>
          </p:txBody>
        </p:sp>
        <p:sp>
          <p:nvSpPr>
            <p:cNvPr id="50" name="TextBox 49">
              <a:extLst>
                <a:ext uri="{FF2B5EF4-FFF2-40B4-BE49-F238E27FC236}">
                  <a16:creationId xmlns:a16="http://schemas.microsoft.com/office/drawing/2014/main" id="{10282011-2BE6-45D3-985A-C94F2E28BCC7}"/>
                </a:ext>
              </a:extLst>
            </p:cNvPr>
            <p:cNvSpPr txBox="1"/>
            <p:nvPr/>
          </p:nvSpPr>
          <p:spPr>
            <a:xfrm>
              <a:off x="7256666" y="2995346"/>
              <a:ext cx="685800" cy="461665"/>
            </a:xfrm>
            <a:prstGeom prst="rect">
              <a:avLst/>
            </a:prstGeom>
            <a:noFill/>
          </p:spPr>
          <p:txBody>
            <a:bodyPr wrap="square" rtlCol="0">
              <a:spAutoFit/>
            </a:bodyPr>
            <a:lstStyle/>
            <a:p>
              <a:pPr algn="ctr"/>
              <a:r>
                <a:rPr lang="en-IN" sz="2400" b="1"/>
                <a:t>Rx</a:t>
              </a:r>
            </a:p>
          </p:txBody>
        </p:sp>
        <p:sp>
          <p:nvSpPr>
            <p:cNvPr id="51" name="TextBox 50">
              <a:extLst>
                <a:ext uri="{FF2B5EF4-FFF2-40B4-BE49-F238E27FC236}">
                  <a16:creationId xmlns:a16="http://schemas.microsoft.com/office/drawing/2014/main" id="{39916B3B-131E-460E-82BD-8BF012930AC7}"/>
                </a:ext>
              </a:extLst>
            </p:cNvPr>
            <p:cNvSpPr txBox="1"/>
            <p:nvPr/>
          </p:nvSpPr>
          <p:spPr>
            <a:xfrm>
              <a:off x="6333569" y="3014789"/>
              <a:ext cx="685800" cy="461665"/>
            </a:xfrm>
            <a:prstGeom prst="rect">
              <a:avLst/>
            </a:prstGeom>
            <a:noFill/>
          </p:spPr>
          <p:txBody>
            <a:bodyPr wrap="square" rtlCol="0">
              <a:spAutoFit/>
            </a:bodyPr>
            <a:lstStyle/>
            <a:p>
              <a:pPr algn="ctr"/>
              <a:r>
                <a:rPr lang="en-IN" sz="2400" b="1"/>
                <a:t>S</a:t>
              </a:r>
            </a:p>
          </p:txBody>
        </p:sp>
        <p:sp>
          <p:nvSpPr>
            <p:cNvPr id="52" name="TextBox 51">
              <a:extLst>
                <a:ext uri="{FF2B5EF4-FFF2-40B4-BE49-F238E27FC236}">
                  <a16:creationId xmlns:a16="http://schemas.microsoft.com/office/drawing/2014/main" id="{77AB2AC6-911C-4D23-8883-3D5B8C36ACFE}"/>
                </a:ext>
              </a:extLst>
            </p:cNvPr>
            <p:cNvSpPr txBox="1"/>
            <p:nvPr/>
          </p:nvSpPr>
          <p:spPr>
            <a:xfrm>
              <a:off x="6696288" y="2700249"/>
              <a:ext cx="903278" cy="461665"/>
            </a:xfrm>
            <a:prstGeom prst="rect">
              <a:avLst/>
            </a:prstGeom>
            <a:noFill/>
          </p:spPr>
          <p:txBody>
            <a:bodyPr wrap="square" rtlCol="0">
              <a:spAutoFit/>
            </a:bodyPr>
            <a:lstStyle/>
            <a:p>
              <a:pPr algn="ctr"/>
              <a:r>
                <a:rPr lang="en-IN" sz="2400" b="1"/>
                <a:t>PPO</a:t>
              </a:r>
            </a:p>
          </p:txBody>
        </p:sp>
      </p:grpSp>
      <p:cxnSp>
        <p:nvCxnSpPr>
          <p:cNvPr id="53" name="Straight Connector 52">
            <a:extLst>
              <a:ext uri="{FF2B5EF4-FFF2-40B4-BE49-F238E27FC236}">
                <a16:creationId xmlns:a16="http://schemas.microsoft.com/office/drawing/2014/main" id="{A7AD1171-9226-4F81-9CEC-DAEDF46BEC88}"/>
              </a:ext>
            </a:extLst>
          </p:cNvPr>
          <p:cNvCxnSpPr>
            <a:cxnSpLocks/>
            <a:stCxn id="22" idx="0"/>
            <a:endCxn id="19" idx="2"/>
          </p:cNvCxnSpPr>
          <p:nvPr/>
        </p:nvCxnSpPr>
        <p:spPr>
          <a:xfrm flipV="1">
            <a:off x="7160190" y="2140502"/>
            <a:ext cx="1469186"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56" name="Straight Connector 55">
            <a:extLst>
              <a:ext uri="{FF2B5EF4-FFF2-40B4-BE49-F238E27FC236}">
                <a16:creationId xmlns:a16="http://schemas.microsoft.com/office/drawing/2014/main" id="{146D391A-2E06-46B3-AD4A-311317BBFB74}"/>
              </a:ext>
            </a:extLst>
          </p:cNvPr>
          <p:cNvCxnSpPr>
            <a:cxnSpLocks/>
            <a:stCxn id="47" idx="0"/>
            <a:endCxn id="19" idx="2"/>
          </p:cNvCxnSpPr>
          <p:nvPr/>
        </p:nvCxnSpPr>
        <p:spPr>
          <a:xfrm flipH="1" flipV="1">
            <a:off x="8629376" y="2140502"/>
            <a:ext cx="1534694" cy="313646"/>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70" name="Arc 69">
            <a:extLst>
              <a:ext uri="{FF2B5EF4-FFF2-40B4-BE49-F238E27FC236}">
                <a16:creationId xmlns:a16="http://schemas.microsoft.com/office/drawing/2014/main" id="{42E104DB-FBFE-46CD-A513-BFBC24AB27B2}"/>
              </a:ext>
            </a:extLst>
          </p:cNvPr>
          <p:cNvSpPr/>
          <p:nvPr/>
        </p:nvSpPr>
        <p:spPr>
          <a:xfrm>
            <a:off x="9186126" y="3042255"/>
            <a:ext cx="731520" cy="731520"/>
          </a:xfrm>
          <a:prstGeom prst="arc">
            <a:avLst>
              <a:gd name="adj1" fmla="val 15240912"/>
              <a:gd name="adj2" fmla="val 0"/>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lt1"/>
              </a:solidFill>
            </a:endParaRPr>
          </a:p>
        </p:txBody>
      </p:sp>
      <p:cxnSp>
        <p:nvCxnSpPr>
          <p:cNvPr id="71" name="Straight Connector 70">
            <a:extLst>
              <a:ext uri="{FF2B5EF4-FFF2-40B4-BE49-F238E27FC236}">
                <a16:creationId xmlns:a16="http://schemas.microsoft.com/office/drawing/2014/main" id="{35C6E8CF-9CE8-46A2-A715-2A70F341871E}"/>
              </a:ext>
            </a:extLst>
          </p:cNvPr>
          <p:cNvCxnSpPr>
            <a:cxnSpLocks/>
          </p:cNvCxnSpPr>
          <p:nvPr/>
        </p:nvCxnSpPr>
        <p:spPr>
          <a:xfrm flipH="1">
            <a:off x="9669021" y="3428999"/>
            <a:ext cx="0" cy="195373"/>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a:extLst>
              <a:ext uri="{FF2B5EF4-FFF2-40B4-BE49-F238E27FC236}">
                <a16:creationId xmlns:a16="http://schemas.microsoft.com/office/drawing/2014/main" id="{08F5BD6D-85F4-4D76-A116-8B8255A9ABD2}"/>
              </a:ext>
            </a:extLst>
          </p:cNvPr>
          <p:cNvCxnSpPr>
            <a:cxnSpLocks/>
            <a:stCxn id="41" idx="1"/>
            <a:endCxn id="47" idx="2"/>
          </p:cNvCxnSpPr>
          <p:nvPr/>
        </p:nvCxnSpPr>
        <p:spPr>
          <a:xfrm rot="10800000">
            <a:off x="10164071" y="3428999"/>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4" name="TextBox 53">
            <a:extLst>
              <a:ext uri="{FF2B5EF4-FFF2-40B4-BE49-F238E27FC236}">
                <a16:creationId xmlns:a16="http://schemas.microsoft.com/office/drawing/2014/main" id="{28821F91-1F6B-284C-8848-8DD7FA4947AA}"/>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$1484/day-days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55" name="TextBox 54">
            <a:extLst>
              <a:ext uri="{FF2B5EF4-FFF2-40B4-BE49-F238E27FC236}">
                <a16:creationId xmlns:a16="http://schemas.microsoft.com/office/drawing/2014/main" id="{3893D0B1-BFFB-DE41-990D-EE35F453A930}"/>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58" name="TextBox 57">
            <a:extLst>
              <a:ext uri="{FF2B5EF4-FFF2-40B4-BE49-F238E27FC236}">
                <a16:creationId xmlns:a16="http://schemas.microsoft.com/office/drawing/2014/main" id="{018B15A0-501A-2C48-9B4E-558982225EDA}"/>
              </a:ext>
            </a:extLst>
          </p:cNvPr>
          <p:cNvSpPr txBox="1"/>
          <p:nvPr/>
        </p:nvSpPr>
        <p:spPr>
          <a:xfrm>
            <a:off x="186353" y="4524263"/>
            <a:ext cx="2151607"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$10-65≈</a:t>
            </a:r>
            <a:r>
              <a:rPr lang="en-IN" sz="4800" b="1" baseline="-25000" dirty="0"/>
              <a:t> </a:t>
            </a:r>
          </a:p>
        </p:txBody>
      </p:sp>
      <p:sp>
        <p:nvSpPr>
          <p:cNvPr id="63" name="TextBox 62">
            <a:extLst>
              <a:ext uri="{FF2B5EF4-FFF2-40B4-BE49-F238E27FC236}">
                <a16:creationId xmlns:a16="http://schemas.microsoft.com/office/drawing/2014/main" id="{DEEEFA39-1DB5-B64D-AB79-EDFCA42F47E0}"/>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65" name="TextBox 64">
            <a:extLst>
              <a:ext uri="{FF2B5EF4-FFF2-40B4-BE49-F238E27FC236}">
                <a16:creationId xmlns:a16="http://schemas.microsoft.com/office/drawing/2014/main" id="{B32102C8-FB52-0140-8F8D-AEF31DDECE29}"/>
              </a:ext>
            </a:extLst>
          </p:cNvPr>
          <p:cNvSpPr txBox="1"/>
          <p:nvPr/>
        </p:nvSpPr>
        <p:spPr>
          <a:xfrm>
            <a:off x="547597" y="5282001"/>
            <a:ext cx="3138261" cy="1241365"/>
          </a:xfrm>
          <a:prstGeom prst="rect">
            <a:avLst/>
          </a:prstGeom>
          <a:noFill/>
        </p:spPr>
        <p:txBody>
          <a:bodyPr wrap="square" rtlCol="0">
            <a:spAutoFit/>
          </a:bodyPr>
          <a:lstStyle/>
          <a:p>
            <a:pPr algn="ctr"/>
            <a:r>
              <a:rPr lang="en-IN" sz="3200" b="1" dirty="0"/>
              <a:t>$3K+Copays @ R</a:t>
            </a:r>
            <a:r>
              <a:rPr lang="en-IN" sz="3200" b="1" baseline="-25000" dirty="0"/>
              <a:t>x</a:t>
            </a:r>
          </a:p>
          <a:p>
            <a:pPr algn="ctr"/>
            <a:r>
              <a:rPr lang="en-IN" sz="3200" b="1" baseline="-25000" dirty="0"/>
              <a:t>Pt D Deductible - $445</a:t>
            </a:r>
          </a:p>
          <a:p>
            <a:pPr algn="ctr"/>
            <a:r>
              <a:rPr lang="en-IN" sz="3200" b="1" baseline="-25000" dirty="0"/>
              <a:t>Pt B Deductible - $203</a:t>
            </a:r>
          </a:p>
        </p:txBody>
      </p:sp>
      <p:cxnSp>
        <p:nvCxnSpPr>
          <p:cNvPr id="57" name="Straight Connector 71">
            <a:extLst>
              <a:ext uri="{FF2B5EF4-FFF2-40B4-BE49-F238E27FC236}">
                <a16:creationId xmlns:a16="http://schemas.microsoft.com/office/drawing/2014/main" id="{0539B682-350F-494F-8B6C-ECB5BF94203D}"/>
              </a:ext>
            </a:extLst>
          </p:cNvPr>
          <p:cNvCxnSpPr>
            <a:cxnSpLocks/>
          </p:cNvCxnSpPr>
          <p:nvPr/>
        </p:nvCxnSpPr>
        <p:spPr>
          <a:xfrm rot="10800000">
            <a:off x="7039843" y="3454106"/>
            <a:ext cx="846787" cy="637062"/>
          </a:xfrm>
          <a:prstGeom prst="bentConnector2">
            <a:avLst/>
          </a:prstGeom>
          <a:noFill/>
          <a:ln w="38100">
            <a:solidFill>
              <a:schemeClr val="tx1"/>
            </a:solidFill>
            <a:headEnd type="arrow"/>
          </a:ln>
        </p:spPr>
        <p:style>
          <a:lnRef idx="2">
            <a:schemeClr val="accent1">
              <a:shade val="50000"/>
            </a:schemeClr>
          </a:lnRef>
          <a:fillRef idx="1">
            <a:schemeClr val="accent1"/>
          </a:fillRef>
          <a:effectRef idx="0">
            <a:schemeClr val="accent1"/>
          </a:effectRef>
          <a:fontRef idx="minor">
            <a:schemeClr val="lt1"/>
          </a:fontRef>
        </p:style>
      </p:cxnSp>
      <p:sp>
        <p:nvSpPr>
          <p:cNvPr id="59" name="TextBox 58">
            <a:extLst>
              <a:ext uri="{FF2B5EF4-FFF2-40B4-BE49-F238E27FC236}">
                <a16:creationId xmlns:a16="http://schemas.microsoft.com/office/drawing/2014/main" id="{FDB5F163-BEF5-DF4A-9140-67CF3367629B}"/>
              </a:ext>
            </a:extLst>
          </p:cNvPr>
          <p:cNvSpPr txBox="1"/>
          <p:nvPr/>
        </p:nvSpPr>
        <p:spPr>
          <a:xfrm>
            <a:off x="7894783" y="3800932"/>
            <a:ext cx="858332" cy="461665"/>
          </a:xfrm>
          <a:prstGeom prst="rect">
            <a:avLst/>
          </a:prstGeom>
          <a:noFill/>
        </p:spPr>
        <p:txBody>
          <a:bodyPr wrap="square" rtlCol="0">
            <a:spAutoFit/>
          </a:bodyPr>
          <a:lstStyle/>
          <a:p>
            <a:r>
              <a:rPr lang="en-IN" sz="2400" b="1" dirty="0"/>
              <a:t>$0</a:t>
            </a:r>
            <a:endParaRPr lang="en-IN" sz="2400" b="1" baseline="-25000" dirty="0"/>
          </a:p>
        </p:txBody>
      </p:sp>
      <p:sp>
        <p:nvSpPr>
          <p:cNvPr id="60" name="TextBox 59">
            <a:extLst>
              <a:ext uri="{FF2B5EF4-FFF2-40B4-BE49-F238E27FC236}">
                <a16:creationId xmlns:a16="http://schemas.microsoft.com/office/drawing/2014/main" id="{97EFE599-EA6C-604A-8442-9C9C3F56C7C9}"/>
              </a:ext>
            </a:extLst>
          </p:cNvPr>
          <p:cNvSpPr txBox="1"/>
          <p:nvPr/>
        </p:nvSpPr>
        <p:spPr>
          <a:xfrm>
            <a:off x="3153533" y="1817360"/>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62" name="Group 61">
            <a:extLst>
              <a:ext uri="{FF2B5EF4-FFF2-40B4-BE49-F238E27FC236}">
                <a16:creationId xmlns:a16="http://schemas.microsoft.com/office/drawing/2014/main" id="{481F7FB2-BB4F-4EE8-9AE1-2BC07D8FCAF1}"/>
              </a:ext>
            </a:extLst>
          </p:cNvPr>
          <p:cNvGrpSpPr/>
          <p:nvPr/>
        </p:nvGrpSpPr>
        <p:grpSpPr>
          <a:xfrm>
            <a:off x="9182401" y="6078477"/>
            <a:ext cx="2810126" cy="707886"/>
            <a:chOff x="8259015" y="5981699"/>
            <a:chExt cx="2810126" cy="707886"/>
          </a:xfrm>
        </p:grpSpPr>
        <p:pic>
          <p:nvPicPr>
            <p:cNvPr id="73" name="Picture 72">
              <a:extLst>
                <a:ext uri="{FF2B5EF4-FFF2-40B4-BE49-F238E27FC236}">
                  <a16:creationId xmlns:a16="http://schemas.microsoft.com/office/drawing/2014/main" id="{9D652126-2711-40E6-A3F4-9C33BE3DD9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74" name="TextBox 73">
              <a:extLst>
                <a:ext uri="{FF2B5EF4-FFF2-40B4-BE49-F238E27FC236}">
                  <a16:creationId xmlns:a16="http://schemas.microsoft.com/office/drawing/2014/main" id="{D5E9D96A-594A-4822-83BD-6DABEDD55344}"/>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3241944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25823-353F-F34D-8A78-A31D24AF0D17}"/>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Welcome, we’re glad you’re here!</a:t>
            </a:r>
          </a:p>
        </p:txBody>
      </p:sp>
      <p:sp>
        <p:nvSpPr>
          <p:cNvPr id="3" name="TextBox 2">
            <a:extLst>
              <a:ext uri="{FF2B5EF4-FFF2-40B4-BE49-F238E27FC236}">
                <a16:creationId xmlns:a16="http://schemas.microsoft.com/office/drawing/2014/main" id="{8BADF9C5-4A54-164E-A8A0-642B74802B1F}"/>
              </a:ext>
            </a:extLst>
          </p:cNvPr>
          <p:cNvSpPr txBox="1"/>
          <p:nvPr/>
        </p:nvSpPr>
        <p:spPr>
          <a:xfrm>
            <a:off x="3946001" y="4882736"/>
            <a:ext cx="7188199" cy="1774096"/>
          </a:xfrm>
          <a:prstGeom prst="rect">
            <a:avLst/>
          </a:prstGeom>
        </p:spPr>
        <p:txBody>
          <a:bodyPr vert="horz" lIns="91440" tIns="45720" rIns="91440" bIns="45720" rtlCol="0">
            <a:normAutofit fontScale="47500" lnSpcReduction="20000"/>
          </a:bodyPr>
          <a:lstStyle/>
          <a:p>
            <a:pPr algn="ctr">
              <a:lnSpc>
                <a:spcPct val="90000"/>
              </a:lnSpc>
              <a:spcAft>
                <a:spcPts val="600"/>
              </a:spcAft>
            </a:pPr>
            <a:r>
              <a:rPr lang="en-US" sz="4300" dirty="0"/>
              <a:t>www.brooksinsurancebrokers.com</a:t>
            </a:r>
          </a:p>
          <a:p>
            <a:pPr algn="ctr">
              <a:lnSpc>
                <a:spcPct val="90000"/>
              </a:lnSpc>
              <a:spcAft>
                <a:spcPts val="600"/>
              </a:spcAft>
            </a:pPr>
            <a:r>
              <a:rPr lang="en-US" sz="4300" dirty="0">
                <a:hlinkClick r:id="rId2"/>
              </a:rPr>
              <a:t>medicareotionsbypat@gmail.com</a:t>
            </a:r>
            <a:endParaRPr lang="en-US" sz="4300" dirty="0"/>
          </a:p>
          <a:p>
            <a:pPr algn="ctr">
              <a:lnSpc>
                <a:spcPct val="90000"/>
              </a:lnSpc>
              <a:spcAft>
                <a:spcPts val="600"/>
              </a:spcAft>
            </a:pPr>
            <a:r>
              <a:rPr lang="en-US" sz="4300" dirty="0"/>
              <a:t>Or</a:t>
            </a:r>
          </a:p>
          <a:p>
            <a:pPr algn="ctr">
              <a:lnSpc>
                <a:spcPct val="90000"/>
              </a:lnSpc>
              <a:spcAft>
                <a:spcPts val="600"/>
              </a:spcAft>
            </a:pPr>
            <a:r>
              <a:rPr lang="en-US" sz="4300" dirty="0">
                <a:hlinkClick r:id="rId3"/>
              </a:rPr>
              <a:t>medicareguidancebytroy@gmail.com</a:t>
            </a:r>
            <a:endParaRPr lang="en-US" sz="4300" dirty="0"/>
          </a:p>
          <a:p>
            <a:pPr algn="ctr">
              <a:lnSpc>
                <a:spcPct val="90000"/>
              </a:lnSpc>
              <a:spcAft>
                <a:spcPts val="600"/>
              </a:spcAft>
            </a:pPr>
            <a:endParaRPr lang="en-US" sz="3400" dirty="0"/>
          </a:p>
          <a:p>
            <a:pPr algn="ctr">
              <a:lnSpc>
                <a:spcPct val="90000"/>
              </a:lnSpc>
              <a:spcAft>
                <a:spcPts val="600"/>
              </a:spcAft>
            </a:pPr>
            <a:r>
              <a:rPr lang="en-US" sz="3400" dirty="0"/>
              <a:t>(214)662-5407 or (682)701-8917</a:t>
            </a:r>
          </a:p>
        </p:txBody>
      </p:sp>
      <p:sp>
        <p:nvSpPr>
          <p:cNvPr id="5" name="Content Placeholder 4">
            <a:extLst>
              <a:ext uri="{FF2B5EF4-FFF2-40B4-BE49-F238E27FC236}">
                <a16:creationId xmlns:a16="http://schemas.microsoft.com/office/drawing/2014/main" id="{54C7F35A-6157-41B7-9889-3E73871FECD9}"/>
              </a:ext>
            </a:extLst>
          </p:cNvPr>
          <p:cNvSpPr>
            <a:spLocks noGrp="1"/>
          </p:cNvSpPr>
          <p:nvPr>
            <p:ph idx="1"/>
          </p:nvPr>
        </p:nvSpPr>
        <p:spPr>
          <a:xfrm>
            <a:off x="694510" y="1386713"/>
            <a:ext cx="10515600" cy="3337687"/>
          </a:xfrm>
        </p:spPr>
        <p:txBody>
          <a:bodyPr/>
          <a:lstStyle/>
          <a:p>
            <a:endParaRPr lang="en-US" dirty="0"/>
          </a:p>
        </p:txBody>
      </p:sp>
      <p:grpSp>
        <p:nvGrpSpPr>
          <p:cNvPr id="8" name="Group 7">
            <a:extLst>
              <a:ext uri="{FF2B5EF4-FFF2-40B4-BE49-F238E27FC236}">
                <a16:creationId xmlns:a16="http://schemas.microsoft.com/office/drawing/2014/main" id="{D24186B1-5AF6-4B6D-A474-86BCA8B1F1A9}"/>
              </a:ext>
            </a:extLst>
          </p:cNvPr>
          <p:cNvGrpSpPr/>
          <p:nvPr/>
        </p:nvGrpSpPr>
        <p:grpSpPr>
          <a:xfrm>
            <a:off x="4139179" y="1386713"/>
            <a:ext cx="6053996" cy="2593019"/>
            <a:chOff x="8259015" y="5981699"/>
            <a:chExt cx="2785194" cy="703526"/>
          </a:xfrm>
        </p:grpSpPr>
        <p:pic>
          <p:nvPicPr>
            <p:cNvPr id="9" name="Picture 8">
              <a:extLst>
                <a:ext uri="{FF2B5EF4-FFF2-40B4-BE49-F238E27FC236}">
                  <a16:creationId xmlns:a16="http://schemas.microsoft.com/office/drawing/2014/main" id="{6012E75F-CD17-429C-B9CA-0403F88815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BFED3E92-E4B7-4603-9949-4213DDB98DDA}"/>
                </a:ext>
              </a:extLst>
            </p:cNvPr>
            <p:cNvSpPr txBox="1"/>
            <p:nvPr/>
          </p:nvSpPr>
          <p:spPr>
            <a:xfrm>
              <a:off x="9549936" y="5981699"/>
              <a:ext cx="1494273" cy="703526"/>
            </a:xfrm>
            <a:prstGeom prst="rect">
              <a:avLst/>
            </a:prstGeom>
            <a:solidFill>
              <a:srgbClr val="002060"/>
            </a:solidFill>
          </p:spPr>
          <p:txBody>
            <a:bodyPr wrap="non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2564741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B177-AD82-4D54-BCE5-6070BB9971FB}"/>
              </a:ext>
            </a:extLst>
          </p:cNvPr>
          <p:cNvSpPr>
            <a:spLocks noGrp="1"/>
          </p:cNvSpPr>
          <p:nvPr>
            <p:ph type="ctrTitle"/>
          </p:nvPr>
        </p:nvSpPr>
        <p:spPr>
          <a:xfrm>
            <a:off x="477981" y="1122363"/>
            <a:ext cx="4023360" cy="3204134"/>
          </a:xfrm>
        </p:spPr>
        <p:txBody>
          <a:bodyPr anchor="b">
            <a:normAutofit/>
          </a:bodyPr>
          <a:lstStyle/>
          <a:p>
            <a:r>
              <a:rPr lang="en-US" sz="4800" b="1">
                <a:effectLst>
                  <a:outerShdw blurRad="38100" dist="38100" dir="2700000" algn="tl">
                    <a:srgbClr val="000000">
                      <a:alpha val="43137"/>
                    </a:srgbClr>
                  </a:outerShdw>
                </a:effectLst>
                <a:latin typeface="Arial Nova" panose="020B0504020202020204" pitchFamily="34" charset="0"/>
              </a:rPr>
              <a:t>Medicare Page 2</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For Agent Use*</a:t>
            </a:r>
          </a:p>
        </p:txBody>
      </p:sp>
      <p:sp>
        <p:nvSpPr>
          <p:cNvPr id="3" name="Subtitle 2">
            <a:extLst>
              <a:ext uri="{FF2B5EF4-FFF2-40B4-BE49-F238E27FC236}">
                <a16:creationId xmlns:a16="http://schemas.microsoft.com/office/drawing/2014/main" id="{D355BB6D-4725-450F-A557-83F775DC0F97}"/>
              </a:ext>
            </a:extLst>
          </p:cNvPr>
          <p:cNvSpPr>
            <a:spLocks noGrp="1"/>
          </p:cNvSpPr>
          <p:nvPr>
            <p:ph type="subTitle" idx="1"/>
          </p:nvPr>
        </p:nvSpPr>
        <p:spPr>
          <a:xfrm>
            <a:off x="477980" y="4872922"/>
            <a:ext cx="4023359" cy="1208141"/>
          </a:xfrm>
        </p:spPr>
        <p:txBody>
          <a:bodyPr>
            <a:normAutofit/>
          </a:bodyPr>
          <a:lstStyle/>
          <a:p>
            <a:r>
              <a:rPr lang="en-US" sz="1300" b="1" dirty="0">
                <a:latin typeface="Arial Nova" panose="020B0504020202020204" pitchFamily="34" charset="0"/>
              </a:rPr>
              <a:t>*This PowerPoint is for training purposes only. It is authorized for use by BIB Agents as a training tool and is not to be used for marketing, client display, or any other unintended or unauthorized purpose</a:t>
            </a:r>
          </a:p>
        </p:txBody>
      </p:sp>
      <p:sp>
        <p:nvSpPr>
          <p:cNvPr id="6" name="TextBox 5">
            <a:extLst>
              <a:ext uri="{FF2B5EF4-FFF2-40B4-BE49-F238E27FC236}">
                <a16:creationId xmlns:a16="http://schemas.microsoft.com/office/drawing/2014/main" id="{8944FBC9-7C35-48BD-8A4F-4AE84C22FFF2}"/>
              </a:ext>
            </a:extLst>
          </p:cNvPr>
          <p:cNvSpPr txBox="1"/>
          <p:nvPr/>
        </p:nvSpPr>
        <p:spPr>
          <a:xfrm>
            <a:off x="324218" y="487223"/>
            <a:ext cx="1017710" cy="456154"/>
          </a:xfrm>
          <a:prstGeom prst="rect">
            <a:avLst/>
          </a:prstGeom>
          <a:solidFill>
            <a:schemeClr val="bg1"/>
          </a:solidFill>
        </p:spPr>
        <p:txBody>
          <a:bodyPr wrap="square" rtlCol="0">
            <a:spAutoFit/>
          </a:bodyPr>
          <a:lstStyle/>
          <a:p>
            <a:endParaRPr lang="en-US"/>
          </a:p>
        </p:txBody>
      </p:sp>
      <p:grpSp>
        <p:nvGrpSpPr>
          <p:cNvPr id="7" name="Group 6">
            <a:extLst>
              <a:ext uri="{FF2B5EF4-FFF2-40B4-BE49-F238E27FC236}">
                <a16:creationId xmlns:a16="http://schemas.microsoft.com/office/drawing/2014/main" id="{7C8A86F1-322C-4670-A36A-AA271421BBA7}"/>
              </a:ext>
            </a:extLst>
          </p:cNvPr>
          <p:cNvGrpSpPr/>
          <p:nvPr/>
        </p:nvGrpSpPr>
        <p:grpSpPr>
          <a:xfrm>
            <a:off x="4322059" y="1733478"/>
            <a:ext cx="6053996" cy="2593019"/>
            <a:chOff x="8259015" y="5981699"/>
            <a:chExt cx="2785194" cy="703526"/>
          </a:xfrm>
        </p:grpSpPr>
        <p:pic>
          <p:nvPicPr>
            <p:cNvPr id="9" name="Picture 8">
              <a:extLst>
                <a:ext uri="{FF2B5EF4-FFF2-40B4-BE49-F238E27FC236}">
                  <a16:creationId xmlns:a16="http://schemas.microsoft.com/office/drawing/2014/main" id="{7DF4B342-A123-4C00-96E0-230BB40504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70DFAA91-680D-4F0D-B5CC-5AB5CA3E712E}"/>
                </a:ext>
              </a:extLst>
            </p:cNvPr>
            <p:cNvSpPr txBox="1"/>
            <p:nvPr/>
          </p:nvSpPr>
          <p:spPr>
            <a:xfrm>
              <a:off x="9549936" y="5981699"/>
              <a:ext cx="1494273" cy="703526"/>
            </a:xfrm>
            <a:prstGeom prst="rect">
              <a:avLst/>
            </a:prstGeom>
            <a:solidFill>
              <a:srgbClr val="002060"/>
            </a:solidFill>
          </p:spPr>
          <p:txBody>
            <a:bodyPr wrap="non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108277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8D221-2330-47E2-8D7D-A9BDEF34F569}"/>
              </a:ext>
            </a:extLst>
          </p:cNvPr>
          <p:cNvSpPr>
            <a:spLocks noGrp="1"/>
          </p:cNvSpPr>
          <p:nvPr>
            <p:ph type="title"/>
          </p:nvPr>
        </p:nvSpPr>
        <p:spPr>
          <a:xfrm>
            <a:off x="838200" y="0"/>
            <a:ext cx="10515600" cy="1325563"/>
          </a:xfrm>
        </p:spPr>
        <p:txBody>
          <a:bodyPr/>
          <a:lstStyle/>
          <a:p>
            <a:pPr algn="ctr"/>
            <a:r>
              <a:rPr lang="en-US" b="1" u="sng">
                <a:solidFill>
                  <a:prstClr val="black"/>
                </a:solidFill>
                <a:effectLst>
                  <a:outerShdw blurRad="38100" dist="38100" dir="2700000" algn="tl">
                    <a:srgbClr val="000000">
                      <a:alpha val="43137"/>
                    </a:srgbClr>
                  </a:outerShdw>
                </a:effectLst>
                <a:latin typeface="Arial Nova" panose="020B0504020202020204" pitchFamily="34" charset="0"/>
              </a:rPr>
              <a:t>Breakdown of the Last Year</a:t>
            </a:r>
            <a:br>
              <a:rPr lang="en-US">
                <a:solidFill>
                  <a:prstClr val="black"/>
                </a:solidFill>
                <a:latin typeface="Arial Nova" panose="020B0504020202020204" pitchFamily="34" charset="0"/>
              </a:rPr>
            </a:br>
            <a:r>
              <a:rPr lang="en-US" sz="1800" b="1">
                <a:solidFill>
                  <a:prstClr val="black"/>
                </a:solidFill>
                <a:effectLst>
                  <a:outerShdw blurRad="38100" dist="38100" dir="2700000" algn="tl">
                    <a:srgbClr val="000000">
                      <a:alpha val="43137"/>
                    </a:srgbClr>
                  </a:outerShdw>
                </a:effectLst>
                <a:latin typeface="Arial Nova" panose="020B0504020202020204" pitchFamily="34" charset="0"/>
              </a:rPr>
              <a:t>*</a:t>
            </a:r>
            <a:r>
              <a:rPr lang="en-US" sz="1600" b="1">
                <a:solidFill>
                  <a:prstClr val="black"/>
                </a:solidFill>
                <a:effectLst>
                  <a:outerShdw blurRad="38100" dist="38100" dir="2700000" algn="tl">
                    <a:srgbClr val="000000">
                      <a:alpha val="43137"/>
                    </a:srgbClr>
                  </a:outerShdw>
                </a:effectLst>
                <a:latin typeface="Arial Nova" panose="020B0504020202020204" pitchFamily="34" charset="0"/>
              </a:rPr>
              <a:t>Use this time to further the understanding for yourself and your client as to what will make sense for them</a:t>
            </a:r>
            <a:endParaRPr lang="en-US"/>
          </a:p>
        </p:txBody>
      </p:sp>
      <p:graphicFrame>
        <p:nvGraphicFramePr>
          <p:cNvPr id="4" name="Table 4">
            <a:extLst>
              <a:ext uri="{FF2B5EF4-FFF2-40B4-BE49-F238E27FC236}">
                <a16:creationId xmlns:a16="http://schemas.microsoft.com/office/drawing/2014/main" id="{750131D6-1B07-40C2-A374-749E3C15449F}"/>
              </a:ext>
            </a:extLst>
          </p:cNvPr>
          <p:cNvGraphicFramePr>
            <a:graphicFrameLocks noGrp="1"/>
          </p:cNvGraphicFramePr>
          <p:nvPr>
            <p:ph idx="1"/>
          </p:nvPr>
        </p:nvGraphicFramePr>
        <p:xfrm>
          <a:off x="838200" y="1825625"/>
          <a:ext cx="10515600" cy="1854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589898592"/>
                    </a:ext>
                  </a:extLst>
                </a:gridCol>
                <a:gridCol w="2628900">
                  <a:extLst>
                    <a:ext uri="{9D8B030D-6E8A-4147-A177-3AD203B41FA5}">
                      <a16:colId xmlns:a16="http://schemas.microsoft.com/office/drawing/2014/main" val="1731735560"/>
                    </a:ext>
                  </a:extLst>
                </a:gridCol>
                <a:gridCol w="2628900">
                  <a:extLst>
                    <a:ext uri="{9D8B030D-6E8A-4147-A177-3AD203B41FA5}">
                      <a16:colId xmlns:a16="http://schemas.microsoft.com/office/drawing/2014/main" val="4137037445"/>
                    </a:ext>
                  </a:extLst>
                </a:gridCol>
                <a:gridCol w="2628900">
                  <a:extLst>
                    <a:ext uri="{9D8B030D-6E8A-4147-A177-3AD203B41FA5}">
                      <a16:colId xmlns:a16="http://schemas.microsoft.com/office/drawing/2014/main" val="3008237105"/>
                    </a:ext>
                  </a:extLst>
                </a:gridCol>
              </a:tblGrid>
              <a:tr h="370840">
                <a:tc>
                  <a:txBody>
                    <a:bodyPr/>
                    <a:lstStyle/>
                    <a:p>
                      <a:r>
                        <a:rPr kumimoji="0" lang="en-US" sz="1800" b="1" i="0" u="sng" strike="noStrike" kern="1200" cap="none" spc="0" normalizeH="0" baseline="0" noProof="0">
                          <a:ln>
                            <a:noFill/>
                          </a:ln>
                          <a:solidFill>
                            <a:prstClr val="white"/>
                          </a:solidFill>
                          <a:effectLst/>
                          <a:uLnTx/>
                          <a:uFillTx/>
                          <a:latin typeface="Arial Nova" panose="020B0504020202020204" pitchFamily="34" charset="0"/>
                          <a:ea typeface="+mn-ea"/>
                          <a:cs typeface="+mn-cs"/>
                        </a:rPr>
                        <a:t>Last Year </a:t>
                      </a:r>
                      <a:endParaRPr lang="en-US">
                        <a:latin typeface="Arial Nova" panose="020B05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white"/>
                          </a:solidFill>
                          <a:effectLst/>
                          <a:uLnTx/>
                          <a:uFillTx/>
                          <a:latin typeface="Arial Nova" panose="020B0504020202020204" pitchFamily="34" charset="0"/>
                          <a:ea typeface="+mn-ea"/>
                          <a:cs typeface="+mn-cs"/>
                        </a:rPr>
                        <a:t>HMO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white"/>
                          </a:solidFill>
                          <a:effectLst/>
                          <a:uLnTx/>
                          <a:uFillTx/>
                          <a:latin typeface="Arial Nova" panose="020B0504020202020204" pitchFamily="34" charset="0"/>
                          <a:ea typeface="+mn-ea"/>
                          <a:cs typeface="+mn-cs"/>
                        </a:rPr>
                        <a:t>PPO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white"/>
                          </a:solidFill>
                          <a:effectLst/>
                          <a:uLnTx/>
                          <a:uFillTx/>
                          <a:latin typeface="Arial Nova" panose="020B0504020202020204" pitchFamily="34" charset="0"/>
                          <a:ea typeface="+mn-ea"/>
                          <a:cs typeface="+mn-cs"/>
                        </a:rPr>
                        <a:t>SUP</a:t>
                      </a:r>
                    </a:p>
                  </a:txBody>
                  <a:tcPr/>
                </a:tc>
                <a:extLst>
                  <a:ext uri="{0D108BD9-81ED-4DB2-BD59-A6C34878D82A}">
                    <a16:rowId xmlns:a16="http://schemas.microsoft.com/office/drawing/2014/main" val="3284670169"/>
                  </a:ext>
                </a:extLst>
              </a:tr>
              <a:tr h="370840">
                <a:tc>
                  <a:txBody>
                    <a:bodyPr/>
                    <a:lstStyle/>
                    <a:p>
                      <a:r>
                        <a:rPr lang="en-US" b="1" i="1">
                          <a:latin typeface="Arial Nova" panose="020B0504020202020204" pitchFamily="34" charset="0"/>
                        </a:rPr>
                        <a:t>PCP</a:t>
                      </a:r>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1767051790"/>
                  </a:ext>
                </a:extLst>
              </a:tr>
              <a:tr h="370840">
                <a:tc>
                  <a:txBody>
                    <a:bodyPr/>
                    <a:lstStyle/>
                    <a:p>
                      <a:r>
                        <a:rPr lang="en-US" b="1" i="1">
                          <a:latin typeface="Arial Nova" panose="020B0504020202020204" pitchFamily="34" charset="0"/>
                        </a:rPr>
                        <a:t>Specialist</a:t>
                      </a:r>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571290188"/>
                  </a:ext>
                </a:extLst>
              </a:tr>
              <a:tr h="370840">
                <a:tc>
                  <a:txBody>
                    <a:bodyPr/>
                    <a:lstStyle/>
                    <a:p>
                      <a:r>
                        <a:rPr lang="en-US" b="1" i="1">
                          <a:latin typeface="Arial Nova" panose="020B0504020202020204" pitchFamily="34" charset="0"/>
                        </a:rPr>
                        <a:t>Hospitalization</a:t>
                      </a:r>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1445055348"/>
                  </a:ext>
                </a:extLst>
              </a:tr>
              <a:tr h="370840">
                <a:tc>
                  <a:txBody>
                    <a:bodyPr/>
                    <a:lstStyle/>
                    <a:p>
                      <a:r>
                        <a:rPr lang="en-US" b="1" i="1">
                          <a:latin typeface="Arial Nova" panose="020B0504020202020204" pitchFamily="34" charset="0"/>
                        </a:rPr>
                        <a:t>Surgeries</a:t>
                      </a:r>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946353368"/>
                  </a:ext>
                </a:extLst>
              </a:tr>
            </a:tbl>
          </a:graphicData>
        </a:graphic>
      </p:graphicFrame>
      <p:graphicFrame>
        <p:nvGraphicFramePr>
          <p:cNvPr id="6" name="Table 6">
            <a:extLst>
              <a:ext uri="{FF2B5EF4-FFF2-40B4-BE49-F238E27FC236}">
                <a16:creationId xmlns:a16="http://schemas.microsoft.com/office/drawing/2014/main" id="{2D37C390-DB20-45F6-8303-DC9C9C86B464}"/>
              </a:ext>
            </a:extLst>
          </p:cNvPr>
          <p:cNvGraphicFramePr>
            <a:graphicFrameLocks noGrp="1"/>
          </p:cNvGraphicFramePr>
          <p:nvPr/>
        </p:nvGraphicFramePr>
        <p:xfrm>
          <a:off x="838200" y="3679825"/>
          <a:ext cx="10515600" cy="16459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683245706"/>
                    </a:ext>
                  </a:extLst>
                </a:gridCol>
                <a:gridCol w="5257800">
                  <a:extLst>
                    <a:ext uri="{9D8B030D-6E8A-4147-A177-3AD203B41FA5}">
                      <a16:colId xmlns:a16="http://schemas.microsoft.com/office/drawing/2014/main" val="4139822168"/>
                    </a:ext>
                  </a:extLst>
                </a:gridCol>
              </a:tblGrid>
              <a:tr h="315820">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1027570932"/>
                  </a:ext>
                </a:extLst>
              </a:tr>
              <a:tr h="320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black"/>
                          </a:solidFill>
                          <a:effectLst/>
                          <a:uLnTx/>
                          <a:uFillTx/>
                          <a:latin typeface="Arial Nova" panose="020B0504020202020204" pitchFamily="34" charset="0"/>
                          <a:ea typeface="+mn-ea"/>
                          <a:cs typeface="+mn-cs"/>
                        </a:rPr>
                        <a:t>Drugs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a:latin typeface="Arial Nova" panose="020B0504020202020204" pitchFamily="34" charset="0"/>
                        </a:rPr>
                        <a:t>Copays at Pharmacy</a:t>
                      </a:r>
                    </a:p>
                  </a:txBody>
                  <a:tcPr/>
                </a:tc>
                <a:extLst>
                  <a:ext uri="{0D108BD9-81ED-4DB2-BD59-A6C34878D82A}">
                    <a16:rowId xmlns:a16="http://schemas.microsoft.com/office/drawing/2014/main" val="2637869729"/>
                  </a:ext>
                </a:extLst>
              </a:tr>
              <a:tr h="78954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Nova" panose="020B0504020202020204" pitchFamily="34" charset="0"/>
                        </a:rPr>
                        <a:t>*Note: Cost of copays is similar, no matter through Medicare Supplement or Medicare Advantage; This is the reason we draw a line to separate the drug cost from other costs.</a:t>
                      </a:r>
                    </a:p>
                    <a:p>
                      <a:endParaRPr lang="en-US">
                        <a:latin typeface="Arial Nova" panose="020B0504020202020204" pitchFamily="34" charset="0"/>
                      </a:endParaRPr>
                    </a:p>
                  </a:txBody>
                  <a:tcPr/>
                </a:tc>
                <a:tc hMerge="1">
                  <a:txBody>
                    <a:bodyPr/>
                    <a:lstStyle/>
                    <a:p>
                      <a:endParaRPr lang="en-US"/>
                    </a:p>
                  </a:txBody>
                  <a:tcPr/>
                </a:tc>
                <a:extLst>
                  <a:ext uri="{0D108BD9-81ED-4DB2-BD59-A6C34878D82A}">
                    <a16:rowId xmlns:a16="http://schemas.microsoft.com/office/drawing/2014/main" val="1112315756"/>
                  </a:ext>
                </a:extLst>
              </a:tr>
            </a:tbl>
          </a:graphicData>
        </a:graphic>
      </p:graphicFrame>
      <p:sp>
        <p:nvSpPr>
          <p:cNvPr id="11" name="TextBox 10">
            <a:extLst>
              <a:ext uri="{FF2B5EF4-FFF2-40B4-BE49-F238E27FC236}">
                <a16:creationId xmlns:a16="http://schemas.microsoft.com/office/drawing/2014/main" id="{32784DD0-6785-40F5-A41F-A9D6EF2723F7}"/>
              </a:ext>
            </a:extLst>
          </p:cNvPr>
          <p:cNvSpPr txBox="1"/>
          <p:nvPr/>
        </p:nvSpPr>
        <p:spPr>
          <a:xfrm>
            <a:off x="838200" y="5467349"/>
            <a:ext cx="7600950" cy="923330"/>
          </a:xfrm>
          <a:prstGeom prst="rect">
            <a:avLst/>
          </a:prstGeom>
          <a:noFill/>
        </p:spPr>
        <p:txBody>
          <a:bodyPr wrap="square" rtlCol="0">
            <a:spAutoFit/>
          </a:bodyPr>
          <a:lstStyle/>
          <a:p>
            <a:r>
              <a:rPr lang="en-US">
                <a:latin typeface="Arial Nova" panose="020B0504020202020204" pitchFamily="34" charset="0"/>
              </a:rPr>
              <a:t>**This table uses information based on the average patient/client. You may not ask specific questions about the patient/client, but they may volunteer their information to you.</a:t>
            </a:r>
          </a:p>
        </p:txBody>
      </p:sp>
      <p:sp>
        <p:nvSpPr>
          <p:cNvPr id="12" name="TextBox 11">
            <a:extLst>
              <a:ext uri="{FF2B5EF4-FFF2-40B4-BE49-F238E27FC236}">
                <a16:creationId xmlns:a16="http://schemas.microsoft.com/office/drawing/2014/main" id="{8E6F1D42-CC0E-43B3-B122-AA3D6ACBD99C}"/>
              </a:ext>
            </a:extLst>
          </p:cNvPr>
          <p:cNvSpPr txBox="1"/>
          <p:nvPr/>
        </p:nvSpPr>
        <p:spPr>
          <a:xfrm>
            <a:off x="904875" y="1325563"/>
            <a:ext cx="10448925" cy="369332"/>
          </a:xfrm>
          <a:prstGeom prst="rect">
            <a:avLst/>
          </a:prstGeom>
          <a:noFill/>
        </p:spPr>
        <p:txBody>
          <a:bodyPr wrap="square" rtlCol="0">
            <a:spAutoFit/>
          </a:bodyPr>
          <a:lstStyle/>
          <a:p>
            <a:pPr algn="ctr"/>
            <a:r>
              <a:rPr lang="en-US" b="1" u="sng">
                <a:latin typeface="Arial Nova" panose="020B0504020202020204" pitchFamily="34" charset="0"/>
              </a:rPr>
              <a:t>How to create the chart to breakdown average costs:</a:t>
            </a:r>
          </a:p>
        </p:txBody>
      </p:sp>
      <p:grpSp>
        <p:nvGrpSpPr>
          <p:cNvPr id="9" name="Group 8">
            <a:extLst>
              <a:ext uri="{FF2B5EF4-FFF2-40B4-BE49-F238E27FC236}">
                <a16:creationId xmlns:a16="http://schemas.microsoft.com/office/drawing/2014/main" id="{C22FCBF2-7085-48A3-8CAC-B84C9794D900}"/>
              </a:ext>
            </a:extLst>
          </p:cNvPr>
          <p:cNvGrpSpPr/>
          <p:nvPr/>
        </p:nvGrpSpPr>
        <p:grpSpPr>
          <a:xfrm>
            <a:off x="9646555" y="6103400"/>
            <a:ext cx="2545446" cy="614886"/>
            <a:chOff x="2715566" y="0"/>
            <a:chExt cx="6561108" cy="1848253"/>
          </a:xfrm>
        </p:grpSpPr>
        <p:pic>
          <p:nvPicPr>
            <p:cNvPr id="10" name="Picture 9" descr="B">
              <a:extLst>
                <a:ext uri="{FF2B5EF4-FFF2-40B4-BE49-F238E27FC236}">
                  <a16:creationId xmlns:a16="http://schemas.microsoft.com/office/drawing/2014/main" id="{81623484-395F-4F4B-AEDB-DB78C2FAE9A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715566" y="0"/>
              <a:ext cx="1646884" cy="1848251"/>
            </a:xfrm>
            <a:prstGeom prst="rect">
              <a:avLst/>
            </a:prstGeom>
            <a:scene3d>
              <a:camera prst="orthographicFront"/>
              <a:lightRig rig="sunset" dir="t"/>
            </a:scene3d>
            <a:sp3d extrusionH="6350" contourW="6350" prstMaterial="metal"/>
          </p:spPr>
        </p:pic>
        <p:sp>
          <p:nvSpPr>
            <p:cNvPr id="13" name="Text Box 2">
              <a:extLst>
                <a:ext uri="{FF2B5EF4-FFF2-40B4-BE49-F238E27FC236}">
                  <a16:creationId xmlns:a16="http://schemas.microsoft.com/office/drawing/2014/main" id="{C2D6720B-2B2B-410C-8B73-180DD2C50517}"/>
                </a:ext>
              </a:extLst>
            </p:cNvPr>
            <p:cNvSpPr txBox="1"/>
            <p:nvPr/>
          </p:nvSpPr>
          <p:spPr>
            <a:xfrm>
              <a:off x="4914225" y="0"/>
              <a:ext cx="4362449" cy="1848253"/>
            </a:xfrm>
            <a:prstGeom prst="rect">
              <a:avLst/>
            </a:prstGeom>
            <a:solidFill>
              <a:prstClr val="white"/>
            </a:solidFill>
            <a:ln>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pPr>
              <a:r>
                <a:rPr lang="en-US" sz="1400" dirty="0">
                  <a:solidFill>
                    <a:srgbClr val="002060"/>
                  </a:solidFill>
                  <a:effectLst/>
                  <a:latin typeface="Bernard MT Condensed" panose="02050806060905020404" pitchFamily="18" charset="0"/>
                  <a:ea typeface="Calibri" panose="020F0502020204030204" pitchFamily="34" charset="0"/>
                  <a:cs typeface="Times New Roman" panose="02020603050405020304" pitchFamily="18" charset="0"/>
                </a:rPr>
                <a:t>BURTON EMPIRE </a:t>
              </a:r>
            </a:p>
            <a:p>
              <a:pPr marL="0" marR="0">
                <a:spcBef>
                  <a:spcPts val="0"/>
                </a:spcBef>
              </a:pPr>
              <a:r>
                <a:rPr lang="en-US" sz="1400" dirty="0">
                  <a:solidFill>
                    <a:srgbClr val="002060"/>
                  </a:solidFill>
                  <a:effectLst/>
                  <a:latin typeface="Bernard MT Condensed" panose="02050806060905020404" pitchFamily="18" charset="0"/>
                  <a:ea typeface="Calibri" panose="020F0502020204030204" pitchFamily="34" charset="0"/>
                  <a:cs typeface="Times New Roman" panose="02020603050405020304" pitchFamily="18" charset="0"/>
                </a:rPr>
                <a:t>INSURANCE GROUP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ECBC360D-5042-4BD9-AE9B-05D17A5B624E}"/>
              </a:ext>
            </a:extLst>
          </p:cNvPr>
          <p:cNvGrpSpPr/>
          <p:nvPr/>
        </p:nvGrpSpPr>
        <p:grpSpPr>
          <a:xfrm>
            <a:off x="9182401" y="6078477"/>
            <a:ext cx="2810126" cy="707886"/>
            <a:chOff x="8259015" y="5981699"/>
            <a:chExt cx="2810126" cy="707886"/>
          </a:xfrm>
        </p:grpSpPr>
        <p:pic>
          <p:nvPicPr>
            <p:cNvPr id="15" name="Picture 14">
              <a:extLst>
                <a:ext uri="{FF2B5EF4-FFF2-40B4-BE49-F238E27FC236}">
                  <a16:creationId xmlns:a16="http://schemas.microsoft.com/office/drawing/2014/main" id="{B306D4B4-C105-4315-B277-5559FC5710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6" name="TextBox 15">
              <a:extLst>
                <a:ext uri="{FF2B5EF4-FFF2-40B4-BE49-F238E27FC236}">
                  <a16:creationId xmlns:a16="http://schemas.microsoft.com/office/drawing/2014/main" id="{ACF3594E-ED43-4FF9-93BE-8DCEA168CCA9}"/>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3605291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1C20-B801-4CA2-B778-FF903BB9F28E}"/>
              </a:ext>
            </a:extLst>
          </p:cNvPr>
          <p:cNvSpPr>
            <a:spLocks noGrp="1"/>
          </p:cNvSpPr>
          <p:nvPr>
            <p:ph type="title"/>
          </p:nvPr>
        </p:nvSpPr>
        <p:spPr>
          <a:xfrm>
            <a:off x="838198" y="17855"/>
            <a:ext cx="10515601" cy="1325563"/>
          </a:xfrm>
        </p:spPr>
        <p:txBody>
          <a:bodyPr>
            <a:normAutofit/>
          </a:bodyPr>
          <a:lstStyle/>
          <a:p>
            <a:pPr algn="ctr"/>
            <a:r>
              <a:rPr lang="en-US" b="1" u="sng">
                <a:effectLst>
                  <a:outerShdw blurRad="38100" dist="38100" dir="2700000" algn="tl">
                    <a:srgbClr val="000000">
                      <a:alpha val="43137"/>
                    </a:srgbClr>
                  </a:outerShdw>
                </a:effectLst>
                <a:latin typeface="Arial Nova" panose="020B0504020202020204" pitchFamily="34" charset="0"/>
              </a:rPr>
              <a:t>Breakdown of the Last Year</a:t>
            </a:r>
            <a:br>
              <a:rPr lang="en-US">
                <a:latin typeface="Arial Nova" panose="020B0504020202020204" pitchFamily="34" charset="0"/>
              </a:rPr>
            </a:br>
            <a:r>
              <a:rPr lang="en-US" sz="1800" b="1">
                <a:effectLst>
                  <a:outerShdw blurRad="38100" dist="38100" dir="2700000" algn="tl">
                    <a:srgbClr val="000000">
                      <a:alpha val="43137"/>
                    </a:srgbClr>
                  </a:outerShdw>
                </a:effectLst>
                <a:latin typeface="Arial Nova" panose="020B0504020202020204" pitchFamily="34" charset="0"/>
              </a:rPr>
              <a:t>*</a:t>
            </a:r>
            <a:r>
              <a:rPr lang="en-US" sz="1600" b="1">
                <a:effectLst>
                  <a:outerShdw blurRad="38100" dist="38100" dir="2700000" algn="tl">
                    <a:srgbClr val="000000">
                      <a:alpha val="43137"/>
                    </a:srgbClr>
                  </a:outerShdw>
                </a:effectLst>
                <a:latin typeface="Arial Nova" panose="020B0504020202020204" pitchFamily="34" charset="0"/>
              </a:rPr>
              <a:t>Use this time to further the understanding for yourself and your client as to what will make sense for them</a:t>
            </a:r>
            <a:endParaRPr lang="en-US" sz="1600"/>
          </a:p>
        </p:txBody>
      </p:sp>
      <p:graphicFrame>
        <p:nvGraphicFramePr>
          <p:cNvPr id="6" name="Table 6">
            <a:extLst>
              <a:ext uri="{FF2B5EF4-FFF2-40B4-BE49-F238E27FC236}">
                <a16:creationId xmlns:a16="http://schemas.microsoft.com/office/drawing/2014/main" id="{6A6298E0-8978-4D97-97C5-CD76DB6892E6}"/>
              </a:ext>
            </a:extLst>
          </p:cNvPr>
          <p:cNvGraphicFramePr>
            <a:graphicFrameLocks noGrp="1"/>
          </p:cNvGraphicFramePr>
          <p:nvPr>
            <p:ph idx="1"/>
          </p:nvPr>
        </p:nvGraphicFramePr>
        <p:xfrm>
          <a:off x="838198" y="1130300"/>
          <a:ext cx="10515600" cy="2848086"/>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831122298"/>
                    </a:ext>
                  </a:extLst>
                </a:gridCol>
                <a:gridCol w="2628900">
                  <a:extLst>
                    <a:ext uri="{9D8B030D-6E8A-4147-A177-3AD203B41FA5}">
                      <a16:colId xmlns:a16="http://schemas.microsoft.com/office/drawing/2014/main" val="1508354990"/>
                    </a:ext>
                  </a:extLst>
                </a:gridCol>
                <a:gridCol w="2628900">
                  <a:extLst>
                    <a:ext uri="{9D8B030D-6E8A-4147-A177-3AD203B41FA5}">
                      <a16:colId xmlns:a16="http://schemas.microsoft.com/office/drawing/2014/main" val="2175601193"/>
                    </a:ext>
                  </a:extLst>
                </a:gridCol>
                <a:gridCol w="2628900">
                  <a:extLst>
                    <a:ext uri="{9D8B030D-6E8A-4147-A177-3AD203B41FA5}">
                      <a16:colId xmlns:a16="http://schemas.microsoft.com/office/drawing/2014/main" val="4066168270"/>
                    </a:ext>
                  </a:extLst>
                </a:gridCol>
              </a:tblGrid>
              <a:tr h="357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a:latin typeface="Arial Nova" panose="020B0504020202020204" pitchFamily="34" charset="0"/>
                        </a:rPr>
                        <a:t>Last Year (#of Visits)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a:latin typeface="Arial Nova" panose="020B0504020202020204" pitchFamily="34" charset="0"/>
                        </a:rPr>
                        <a:t>HMO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a:latin typeface="Arial Nova" panose="020B0504020202020204" pitchFamily="34" charset="0"/>
                        </a:rPr>
                        <a:t>PPO</a:t>
                      </a:r>
                    </a:p>
                  </a:txBody>
                  <a:tcPr/>
                </a:tc>
                <a:tc>
                  <a:txBody>
                    <a:bodyPr/>
                    <a:lstStyle/>
                    <a:p>
                      <a:pPr algn="l"/>
                      <a:r>
                        <a:rPr lang="en-US" u="sng">
                          <a:latin typeface="Arial Nova" panose="020B0504020202020204" pitchFamily="34" charset="0"/>
                        </a:rPr>
                        <a:t>SUP</a:t>
                      </a:r>
                    </a:p>
                  </a:txBody>
                  <a:tcPr/>
                </a:tc>
                <a:extLst>
                  <a:ext uri="{0D108BD9-81ED-4DB2-BD59-A6C34878D82A}">
                    <a16:rowId xmlns:a16="http://schemas.microsoft.com/office/drawing/2014/main" val="2461164053"/>
                  </a:ext>
                </a:extLst>
              </a:tr>
              <a:tr h="390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latin typeface="Arial Nova" panose="020B0504020202020204" pitchFamily="34" charset="0"/>
                        </a:rPr>
                        <a:t>PCP (5)</a:t>
                      </a: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3458735771"/>
                  </a:ext>
                </a:extLst>
              </a:tr>
              <a:tr h="5451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latin typeface="Arial Nova" panose="020B0504020202020204" pitchFamily="34" charset="0"/>
                        </a:rPr>
                        <a:t>Specialist (8) </a:t>
                      </a:r>
                      <a:r>
                        <a:rPr lang="en-US" sz="1200" b="0" i="0">
                          <a:latin typeface="Arial Nova" panose="020B0504020202020204" pitchFamily="34" charset="0"/>
                        </a:rPr>
                        <a:t>*2 specialists 4 times per year</a:t>
                      </a: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1029315957"/>
                  </a:ext>
                </a:extLst>
              </a:tr>
              <a:tr h="717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latin typeface="Arial Nova" panose="020B0504020202020204" pitchFamily="34" charset="0"/>
                        </a:rPr>
                        <a:t>Hospitalization (1) </a:t>
                      </a:r>
                      <a:r>
                        <a:rPr lang="en-US" sz="1200" b="0" i="0">
                          <a:latin typeface="Arial Nova" panose="020B0504020202020204" pitchFamily="34" charset="0"/>
                        </a:rPr>
                        <a:t>*if their number of days in the hospital is &gt;1 then use that specific number</a:t>
                      </a: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3111516026"/>
                  </a:ext>
                </a:extLst>
              </a:tr>
              <a:tr h="811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latin typeface="Arial Nova" panose="020B0504020202020204" pitchFamily="34" charset="0"/>
                        </a:rPr>
                        <a:t>Surgeries </a:t>
                      </a:r>
                      <a:r>
                        <a:rPr lang="en-US" sz="1200" b="0" i="0">
                          <a:latin typeface="Arial Nova" panose="020B0504020202020204" pitchFamily="34" charset="0"/>
                        </a:rPr>
                        <a:t>*ask about upcoming surgeries so we can add the cost into it</a:t>
                      </a: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2220839265"/>
                  </a:ext>
                </a:extLst>
              </a:tr>
            </a:tbl>
          </a:graphicData>
        </a:graphic>
      </p:graphicFrame>
      <p:sp>
        <p:nvSpPr>
          <p:cNvPr id="5" name="TextBox 4">
            <a:extLst>
              <a:ext uri="{FF2B5EF4-FFF2-40B4-BE49-F238E27FC236}">
                <a16:creationId xmlns:a16="http://schemas.microsoft.com/office/drawing/2014/main" id="{DF09A415-D190-4C58-9B0B-E72AC98850F6}"/>
              </a:ext>
            </a:extLst>
          </p:cNvPr>
          <p:cNvSpPr txBox="1"/>
          <p:nvPr/>
        </p:nvSpPr>
        <p:spPr>
          <a:xfrm>
            <a:off x="838198" y="5683250"/>
            <a:ext cx="6300592" cy="1200329"/>
          </a:xfrm>
          <a:prstGeom prst="rect">
            <a:avLst/>
          </a:prstGeom>
          <a:noFill/>
        </p:spPr>
        <p:txBody>
          <a:bodyPr wrap="square" rtlCol="0">
            <a:spAutoFit/>
          </a:bodyPr>
          <a:lstStyle/>
          <a:p>
            <a:r>
              <a:rPr lang="en-US">
                <a:latin typeface="Arial Nova" panose="020B0504020202020204" pitchFamily="34" charset="0"/>
              </a:rPr>
              <a:t>*Let your client know this is the use of the average senior. If their use is different, they are more than welcome to share it but CMS does not allow us to ask that.</a:t>
            </a:r>
          </a:p>
          <a:p>
            <a:endParaRPr lang="en-US"/>
          </a:p>
        </p:txBody>
      </p:sp>
      <p:graphicFrame>
        <p:nvGraphicFramePr>
          <p:cNvPr id="8" name="Table 8">
            <a:extLst>
              <a:ext uri="{FF2B5EF4-FFF2-40B4-BE49-F238E27FC236}">
                <a16:creationId xmlns:a16="http://schemas.microsoft.com/office/drawing/2014/main" id="{C727F626-72AD-4E57-A8A1-41C2384CE679}"/>
              </a:ext>
            </a:extLst>
          </p:cNvPr>
          <p:cNvGraphicFramePr>
            <a:graphicFrameLocks noGrp="1"/>
          </p:cNvGraphicFramePr>
          <p:nvPr/>
        </p:nvGraphicFramePr>
        <p:xfrm>
          <a:off x="838198" y="3978386"/>
          <a:ext cx="10515600" cy="1645920"/>
        </p:xfrm>
        <a:graphic>
          <a:graphicData uri="http://schemas.openxmlformats.org/drawingml/2006/table">
            <a:tbl>
              <a:tblPr firstRow="1" bandRow="1">
                <a:tableStyleId>{5C22544A-7EE6-4342-B048-85BDC9FD1C3A}</a:tableStyleId>
              </a:tblPr>
              <a:tblGrid>
                <a:gridCol w="5276852">
                  <a:extLst>
                    <a:ext uri="{9D8B030D-6E8A-4147-A177-3AD203B41FA5}">
                      <a16:colId xmlns:a16="http://schemas.microsoft.com/office/drawing/2014/main" val="3171164242"/>
                    </a:ext>
                  </a:extLst>
                </a:gridCol>
                <a:gridCol w="5238748">
                  <a:extLst>
                    <a:ext uri="{9D8B030D-6E8A-4147-A177-3AD203B41FA5}">
                      <a16:colId xmlns:a16="http://schemas.microsoft.com/office/drawing/2014/main" val="3619137139"/>
                    </a:ext>
                  </a:extLst>
                </a:gridCol>
              </a:tblGrid>
              <a:tr h="294570">
                <a:tc>
                  <a:txBody>
                    <a:bodyPr/>
                    <a:lstStyle/>
                    <a:p>
                      <a:endParaRPr lang="en-US">
                        <a:latin typeface="Arial Nova" panose="020B0504020202020204" pitchFamily="34" charset="0"/>
                      </a:endParaRPr>
                    </a:p>
                  </a:txBody>
                  <a:tcPr/>
                </a:tc>
                <a:tc>
                  <a:txBody>
                    <a:bodyPr/>
                    <a:lstStyle/>
                    <a:p>
                      <a:endParaRPr lang="en-US">
                        <a:latin typeface="Arial Nova" panose="020B0504020202020204" pitchFamily="34" charset="0"/>
                      </a:endParaRPr>
                    </a:p>
                  </a:txBody>
                  <a:tcPr/>
                </a:tc>
                <a:extLst>
                  <a:ext uri="{0D108BD9-81ED-4DB2-BD59-A6C34878D82A}">
                    <a16:rowId xmlns:a16="http://schemas.microsoft.com/office/drawing/2014/main" val="2267792004"/>
                  </a:ext>
                </a:extLst>
              </a:tr>
              <a:tr h="294570">
                <a:tc>
                  <a:txBody>
                    <a:bodyPr/>
                    <a:lstStyle/>
                    <a:p>
                      <a:r>
                        <a:rPr lang="en-US">
                          <a:latin typeface="Arial Nova" panose="020B0504020202020204" pitchFamily="34" charset="0"/>
                        </a:rPr>
                        <a:t>Drugs</a:t>
                      </a:r>
                    </a:p>
                  </a:txBody>
                  <a:tcPr/>
                </a:tc>
                <a:tc>
                  <a:txBody>
                    <a:bodyPr/>
                    <a:lstStyle/>
                    <a:p>
                      <a:r>
                        <a:rPr lang="en-US">
                          <a:latin typeface="Arial Nova" panose="020B0504020202020204" pitchFamily="34" charset="0"/>
                        </a:rPr>
                        <a:t>Co-Pay at Pharmacy</a:t>
                      </a:r>
                    </a:p>
                  </a:txBody>
                  <a:tcPr/>
                </a:tc>
                <a:extLst>
                  <a:ext uri="{0D108BD9-81ED-4DB2-BD59-A6C34878D82A}">
                    <a16:rowId xmlns:a16="http://schemas.microsoft.com/office/drawing/2014/main" val="2499746817"/>
                  </a:ext>
                </a:extLst>
              </a:tr>
              <a:tr h="7364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Arial Nova" panose="020B0504020202020204" pitchFamily="34" charset="0"/>
                        </a:rPr>
                        <a:t>*Note: Cost of copays is similar, no matter through Medicare Supplement or Medicare Advantage; This is the reason we draw a line to separate the drug cost from other costs.</a:t>
                      </a:r>
                    </a:p>
                    <a:p>
                      <a:endParaRPr lang="en-US">
                        <a:latin typeface="Arial Nova" panose="020B0504020202020204" pitchFamily="34" charset="0"/>
                      </a:endParaRPr>
                    </a:p>
                  </a:txBody>
                  <a:tcPr/>
                </a:tc>
                <a:tc hMerge="1">
                  <a:txBody>
                    <a:bodyPr/>
                    <a:lstStyle/>
                    <a:p>
                      <a:endParaRPr lang="en-US"/>
                    </a:p>
                  </a:txBody>
                  <a:tcPr/>
                </a:tc>
                <a:extLst>
                  <a:ext uri="{0D108BD9-81ED-4DB2-BD59-A6C34878D82A}">
                    <a16:rowId xmlns:a16="http://schemas.microsoft.com/office/drawing/2014/main" val="2106176349"/>
                  </a:ext>
                </a:extLst>
              </a:tr>
            </a:tbl>
          </a:graphicData>
        </a:graphic>
      </p:graphicFrame>
      <p:grpSp>
        <p:nvGrpSpPr>
          <p:cNvPr id="11" name="Group 10">
            <a:extLst>
              <a:ext uri="{FF2B5EF4-FFF2-40B4-BE49-F238E27FC236}">
                <a16:creationId xmlns:a16="http://schemas.microsoft.com/office/drawing/2014/main" id="{45773F9A-4D92-4D7C-B17E-9C301B898DF2}"/>
              </a:ext>
            </a:extLst>
          </p:cNvPr>
          <p:cNvGrpSpPr/>
          <p:nvPr/>
        </p:nvGrpSpPr>
        <p:grpSpPr>
          <a:xfrm>
            <a:off x="9182401" y="6078477"/>
            <a:ext cx="2810126" cy="707886"/>
            <a:chOff x="8259015" y="5981699"/>
            <a:chExt cx="2810126" cy="707886"/>
          </a:xfrm>
        </p:grpSpPr>
        <p:pic>
          <p:nvPicPr>
            <p:cNvPr id="12" name="Picture 11">
              <a:extLst>
                <a:ext uri="{FF2B5EF4-FFF2-40B4-BE49-F238E27FC236}">
                  <a16:creationId xmlns:a16="http://schemas.microsoft.com/office/drawing/2014/main" id="{D4439BE7-D4A9-48EA-AE47-227FEDD94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3" name="TextBox 12">
              <a:extLst>
                <a:ext uri="{FF2B5EF4-FFF2-40B4-BE49-F238E27FC236}">
                  <a16:creationId xmlns:a16="http://schemas.microsoft.com/office/drawing/2014/main" id="{9A51F615-D169-422F-9B74-CA5DC8E693A1}"/>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2590090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104E-218A-4577-8B14-650EEAB8D7BB}"/>
              </a:ext>
            </a:extLst>
          </p:cNvPr>
          <p:cNvSpPr>
            <a:spLocks noGrp="1"/>
          </p:cNvSpPr>
          <p:nvPr>
            <p:ph type="title"/>
          </p:nvPr>
        </p:nvSpPr>
        <p:spPr>
          <a:xfrm>
            <a:off x="838200" y="26766"/>
            <a:ext cx="10515600" cy="1325563"/>
          </a:xfrm>
        </p:spPr>
        <p:txBody>
          <a:bodyPr/>
          <a:lstStyle/>
          <a:p>
            <a:pPr algn="ctr"/>
            <a:r>
              <a:rPr lang="en-US" b="1" u="sng">
                <a:effectLst>
                  <a:outerShdw blurRad="38100" dist="38100" dir="2700000" algn="tl">
                    <a:srgbClr val="000000">
                      <a:alpha val="43137"/>
                    </a:srgbClr>
                  </a:outerShdw>
                </a:effectLst>
                <a:latin typeface="Arial Nova" panose="020B0504020202020204" pitchFamily="34" charset="0"/>
              </a:rPr>
              <a:t>Breakdown of the Last Year</a:t>
            </a:r>
            <a:br>
              <a:rPr lang="en-US">
                <a:latin typeface="Arial Nova" panose="020B0504020202020204" pitchFamily="34" charset="0"/>
              </a:rPr>
            </a:br>
            <a:r>
              <a:rPr lang="en-US" sz="1600" b="1">
                <a:effectLst>
                  <a:outerShdw blurRad="38100" dist="38100" dir="2700000" algn="tl">
                    <a:srgbClr val="000000">
                      <a:alpha val="43137"/>
                    </a:srgbClr>
                  </a:outerShdw>
                </a:effectLst>
                <a:latin typeface="Arial Nova" panose="020B0504020202020204" pitchFamily="34" charset="0"/>
              </a:rPr>
              <a:t>*Use this time to further the understanding for yourself and your client as to what will make sense for them</a:t>
            </a:r>
          </a:p>
        </p:txBody>
      </p:sp>
      <p:graphicFrame>
        <p:nvGraphicFramePr>
          <p:cNvPr id="4" name="Table 4">
            <a:extLst>
              <a:ext uri="{FF2B5EF4-FFF2-40B4-BE49-F238E27FC236}">
                <a16:creationId xmlns:a16="http://schemas.microsoft.com/office/drawing/2014/main" id="{4FE96CF2-6D1D-4DE1-9E40-B2D05FB92EF2}"/>
              </a:ext>
            </a:extLst>
          </p:cNvPr>
          <p:cNvGraphicFramePr>
            <a:graphicFrameLocks noGrp="1"/>
          </p:cNvGraphicFramePr>
          <p:nvPr>
            <p:ph idx="1"/>
          </p:nvPr>
        </p:nvGraphicFramePr>
        <p:xfrm>
          <a:off x="838200" y="1427555"/>
          <a:ext cx="10515600" cy="2661920"/>
        </p:xfrm>
        <a:graphic>
          <a:graphicData uri="http://schemas.openxmlformats.org/drawingml/2006/table">
            <a:tbl>
              <a:tblPr firstRow="1" bandRow="1">
                <a:tableStyleId>{5C22544A-7EE6-4342-B048-85BDC9FD1C3A}</a:tableStyleId>
              </a:tblPr>
              <a:tblGrid>
                <a:gridCol w="2886075">
                  <a:extLst>
                    <a:ext uri="{9D8B030D-6E8A-4147-A177-3AD203B41FA5}">
                      <a16:colId xmlns:a16="http://schemas.microsoft.com/office/drawing/2014/main" val="407477212"/>
                    </a:ext>
                  </a:extLst>
                </a:gridCol>
                <a:gridCol w="2590800">
                  <a:extLst>
                    <a:ext uri="{9D8B030D-6E8A-4147-A177-3AD203B41FA5}">
                      <a16:colId xmlns:a16="http://schemas.microsoft.com/office/drawing/2014/main" val="263903161"/>
                    </a:ext>
                  </a:extLst>
                </a:gridCol>
                <a:gridCol w="2857500">
                  <a:extLst>
                    <a:ext uri="{9D8B030D-6E8A-4147-A177-3AD203B41FA5}">
                      <a16:colId xmlns:a16="http://schemas.microsoft.com/office/drawing/2014/main" val="1526482034"/>
                    </a:ext>
                  </a:extLst>
                </a:gridCol>
                <a:gridCol w="2181225">
                  <a:extLst>
                    <a:ext uri="{9D8B030D-6E8A-4147-A177-3AD203B41FA5}">
                      <a16:colId xmlns:a16="http://schemas.microsoft.com/office/drawing/2014/main" val="3680155641"/>
                    </a:ext>
                  </a:extLst>
                </a:gridCol>
              </a:tblGrid>
              <a:tr h="370840">
                <a:tc>
                  <a:txBody>
                    <a:bodyPr/>
                    <a:lstStyle/>
                    <a:p>
                      <a:pPr algn="l"/>
                      <a:r>
                        <a:rPr lang="en-US" u="sng">
                          <a:latin typeface="Arial Nova" panose="020B0504020202020204" pitchFamily="34" charset="0"/>
                        </a:rPr>
                        <a:t>Last Year (#of Visits)</a:t>
                      </a:r>
                    </a:p>
                  </a:txBody>
                  <a:tcPr anchor="ctr"/>
                </a:tc>
                <a:tc>
                  <a:txBody>
                    <a:bodyPr/>
                    <a:lstStyle/>
                    <a:p>
                      <a:pPr algn="l"/>
                      <a:r>
                        <a:rPr lang="en-US" u="sng">
                          <a:latin typeface="Arial Nova" panose="020B0504020202020204" pitchFamily="34" charset="0"/>
                        </a:rPr>
                        <a:t>HMO</a:t>
                      </a:r>
                    </a:p>
                  </a:txBody>
                  <a:tcPr anchor="ctr"/>
                </a:tc>
                <a:tc>
                  <a:txBody>
                    <a:bodyPr/>
                    <a:lstStyle/>
                    <a:p>
                      <a:pPr algn="l"/>
                      <a:r>
                        <a:rPr lang="en-US" u="sng">
                          <a:latin typeface="Arial Nova" panose="020B0504020202020204" pitchFamily="34" charset="0"/>
                        </a:rPr>
                        <a:t>PPO</a:t>
                      </a:r>
                    </a:p>
                  </a:txBody>
                  <a:tcPr anchor="ctr"/>
                </a:tc>
                <a:tc>
                  <a:txBody>
                    <a:bodyPr/>
                    <a:lstStyle/>
                    <a:p>
                      <a:pPr algn="l"/>
                      <a:r>
                        <a:rPr lang="en-US" u="sng">
                          <a:latin typeface="Arial Nova" panose="020B0504020202020204" pitchFamily="34" charset="0"/>
                        </a:rPr>
                        <a:t>SUP</a:t>
                      </a:r>
                    </a:p>
                  </a:txBody>
                  <a:tcPr anchor="ctr"/>
                </a:tc>
                <a:extLst>
                  <a:ext uri="{0D108BD9-81ED-4DB2-BD59-A6C34878D82A}">
                    <a16:rowId xmlns:a16="http://schemas.microsoft.com/office/drawing/2014/main" val="2015255912"/>
                  </a:ext>
                </a:extLst>
              </a:tr>
              <a:tr h="370840">
                <a:tc>
                  <a:txBody>
                    <a:bodyPr/>
                    <a:lstStyle/>
                    <a:p>
                      <a:pPr algn="l"/>
                      <a:r>
                        <a:rPr lang="en-US" b="1" i="1">
                          <a:latin typeface="Arial Nova" panose="020B0504020202020204" pitchFamily="34" charset="0"/>
                        </a:rPr>
                        <a:t>PCP (5)</a:t>
                      </a:r>
                    </a:p>
                  </a:txBody>
                  <a:tcPr anchor="ctr"/>
                </a:tc>
                <a:tc>
                  <a:txBody>
                    <a:bodyPr/>
                    <a:lstStyle/>
                    <a:p>
                      <a:pPr algn="l"/>
                      <a:r>
                        <a:rPr lang="en-US" b="1">
                          <a:latin typeface="Arial Nova" panose="020B0504020202020204" pitchFamily="34" charset="0"/>
                        </a:rPr>
                        <a:t>$0 </a:t>
                      </a:r>
                    </a:p>
                  </a:txBody>
                  <a:tcPr anchor="ctr"/>
                </a:tc>
                <a:tc>
                  <a:txBody>
                    <a:bodyPr/>
                    <a:lstStyle/>
                    <a:p>
                      <a:pPr algn="l"/>
                      <a:r>
                        <a:rPr lang="en-US" sz="1800" b="1">
                          <a:latin typeface="Arial Nova" panose="020B0504020202020204" pitchFamily="34" charset="0"/>
                        </a:rPr>
                        <a:t>$100 </a:t>
                      </a:r>
                      <a:r>
                        <a:rPr lang="en-US" sz="1200">
                          <a:latin typeface="Arial Nova" panose="020B0504020202020204" pitchFamily="34" charset="0"/>
                        </a:rPr>
                        <a:t>*5 visits at $20 each</a:t>
                      </a:r>
                    </a:p>
                  </a:txBody>
                  <a:tcPr anchor="ctr"/>
                </a:tc>
                <a:tc>
                  <a:txBody>
                    <a:bodyPr/>
                    <a:lstStyle/>
                    <a:p>
                      <a:pPr algn="l"/>
                      <a:r>
                        <a:rPr lang="en-US" b="1">
                          <a:latin typeface="Arial Nova" panose="020B0504020202020204" pitchFamily="34" charset="0"/>
                        </a:rPr>
                        <a:t>$3,000</a:t>
                      </a:r>
                    </a:p>
                  </a:txBody>
                  <a:tcPr anchor="ctr"/>
                </a:tc>
                <a:extLst>
                  <a:ext uri="{0D108BD9-81ED-4DB2-BD59-A6C34878D82A}">
                    <a16:rowId xmlns:a16="http://schemas.microsoft.com/office/drawing/2014/main" val="3132879490"/>
                  </a:ext>
                </a:extLst>
              </a:tr>
              <a:tr h="370840">
                <a:tc>
                  <a:txBody>
                    <a:bodyPr/>
                    <a:lstStyle/>
                    <a:p>
                      <a:pPr algn="l"/>
                      <a:r>
                        <a:rPr lang="en-US" b="1" i="1">
                          <a:latin typeface="Arial Nova" panose="020B0504020202020204" pitchFamily="34" charset="0"/>
                        </a:rPr>
                        <a:t>Specialist (8) </a:t>
                      </a:r>
                      <a:r>
                        <a:rPr lang="en-US" sz="1200" b="0" i="0">
                          <a:latin typeface="Arial Nova" panose="020B0504020202020204" pitchFamily="34" charset="0"/>
                        </a:rPr>
                        <a:t>*2 specialists 4 times per year</a:t>
                      </a:r>
                    </a:p>
                  </a:txBody>
                  <a:tcPr anchor="ctr"/>
                </a:tc>
                <a:tc>
                  <a:txBody>
                    <a:bodyPr/>
                    <a:lstStyle/>
                    <a:p>
                      <a:pPr algn="l"/>
                      <a:r>
                        <a:rPr lang="en-US" b="1">
                          <a:latin typeface="Arial Nova" panose="020B0504020202020204" pitchFamily="34" charset="0"/>
                        </a:rPr>
                        <a:t>$200 </a:t>
                      </a:r>
                      <a:r>
                        <a:rPr lang="en-US" sz="1200">
                          <a:latin typeface="Arial Nova" panose="020B0504020202020204" pitchFamily="34" charset="0"/>
                        </a:rPr>
                        <a:t>*refer to flow chart where SPC visit is $25 each</a:t>
                      </a:r>
                    </a:p>
                  </a:txBody>
                  <a:tcPr anchor="ctr"/>
                </a:tc>
                <a:tc>
                  <a:txBody>
                    <a:bodyPr/>
                    <a:lstStyle/>
                    <a:p>
                      <a:pPr algn="l"/>
                      <a:r>
                        <a:rPr lang="en-US" b="1">
                          <a:latin typeface="Arial Nova" panose="020B0504020202020204" pitchFamily="34" charset="0"/>
                        </a:rPr>
                        <a:t>$400 </a:t>
                      </a:r>
                      <a:r>
                        <a:rPr lang="en-US" sz="1200">
                          <a:latin typeface="Arial Nova" panose="020B0504020202020204" pitchFamily="34" charset="0"/>
                        </a:rPr>
                        <a:t>*refer to flow chart where SPC visit is $50 each</a:t>
                      </a:r>
                      <a:endParaRPr lang="en-US">
                        <a:latin typeface="Arial Nova" panose="020B0504020202020204" pitchFamily="34" charset="0"/>
                      </a:endParaRPr>
                    </a:p>
                  </a:txBody>
                  <a:tcPr anchor="ctr"/>
                </a:tc>
                <a:tc>
                  <a:txBody>
                    <a:bodyPr/>
                    <a:lstStyle/>
                    <a:p>
                      <a:pPr algn="l"/>
                      <a:r>
                        <a:rPr lang="en-US" b="1">
                          <a:latin typeface="Arial Nova" panose="020B0504020202020204" pitchFamily="34" charset="0"/>
                        </a:rPr>
                        <a:t>--</a:t>
                      </a:r>
                    </a:p>
                  </a:txBody>
                  <a:tcPr anchor="ctr"/>
                </a:tc>
                <a:extLst>
                  <a:ext uri="{0D108BD9-81ED-4DB2-BD59-A6C34878D82A}">
                    <a16:rowId xmlns:a16="http://schemas.microsoft.com/office/drawing/2014/main" val="215121215"/>
                  </a:ext>
                </a:extLst>
              </a:tr>
              <a:tr h="370840">
                <a:tc>
                  <a:txBody>
                    <a:bodyPr/>
                    <a:lstStyle/>
                    <a:p>
                      <a:pPr algn="l"/>
                      <a:r>
                        <a:rPr lang="en-US" b="1" i="1">
                          <a:latin typeface="Arial Nova" panose="020B0504020202020204" pitchFamily="34" charset="0"/>
                        </a:rPr>
                        <a:t>Hospitalization (1) </a:t>
                      </a:r>
                      <a:r>
                        <a:rPr lang="en-US" sz="1200" b="0" i="0">
                          <a:latin typeface="Arial Nova" panose="020B0504020202020204" pitchFamily="34" charset="0"/>
                        </a:rPr>
                        <a:t>*if their number of days in the hospital is &gt;1 then use that specific number</a:t>
                      </a:r>
                    </a:p>
                  </a:txBody>
                  <a:tcPr anchor="ctr"/>
                </a:tc>
                <a:tc>
                  <a:txBody>
                    <a:bodyPr/>
                    <a:lstStyle/>
                    <a:p>
                      <a:pPr algn="l"/>
                      <a:r>
                        <a:rPr lang="en-US" b="1">
                          <a:latin typeface="Arial Nova" panose="020B0504020202020204" pitchFamily="34" charset="0"/>
                        </a:rPr>
                        <a:t>$300/day </a:t>
                      </a:r>
                      <a:r>
                        <a:rPr lang="en-US" sz="1200" b="1">
                          <a:latin typeface="Arial Nova" panose="020B0504020202020204" pitchFamily="34" charset="0"/>
                        </a:rPr>
                        <a:t>*(</a:t>
                      </a:r>
                      <a:r>
                        <a:rPr lang="en-US" sz="1200">
                          <a:latin typeface="Arial Nova" panose="020B0504020202020204" pitchFamily="34" charset="0"/>
                        </a:rPr>
                        <a:t>cap at $2,000 for the majority of plans)</a:t>
                      </a:r>
                    </a:p>
                  </a:txBody>
                  <a:tcPr anchor="ctr"/>
                </a:tc>
                <a:tc>
                  <a:txBody>
                    <a:bodyPr/>
                    <a:lstStyle/>
                    <a:p>
                      <a:pPr algn="l"/>
                      <a:r>
                        <a:rPr lang="en-US" b="1">
                          <a:latin typeface="Arial Nova" panose="020B0504020202020204" pitchFamily="34" charset="0"/>
                        </a:rPr>
                        <a:t>$400/day </a:t>
                      </a:r>
                      <a:r>
                        <a:rPr lang="en-US" sz="1200">
                          <a:latin typeface="Arial Nova" panose="020B0504020202020204" pitchFamily="34" charset="0"/>
                        </a:rPr>
                        <a:t>*(cap at $2,000 for the majority of plans)</a:t>
                      </a:r>
                    </a:p>
                  </a:txBody>
                  <a:tcPr anchor="ctr"/>
                </a:tc>
                <a:tc>
                  <a:txBody>
                    <a:bodyPr/>
                    <a:lstStyle/>
                    <a:p>
                      <a:pPr algn="l"/>
                      <a:r>
                        <a:rPr lang="en-US" b="1">
                          <a:latin typeface="Arial Nova" panose="020B0504020202020204" pitchFamily="34" charset="0"/>
                        </a:rPr>
                        <a:t>--</a:t>
                      </a:r>
                    </a:p>
                  </a:txBody>
                  <a:tcPr anchor="ctr"/>
                </a:tc>
                <a:extLst>
                  <a:ext uri="{0D108BD9-81ED-4DB2-BD59-A6C34878D82A}">
                    <a16:rowId xmlns:a16="http://schemas.microsoft.com/office/drawing/2014/main" val="2017830496"/>
                  </a:ext>
                </a:extLst>
              </a:tr>
              <a:tr h="370840">
                <a:tc>
                  <a:txBody>
                    <a:bodyPr/>
                    <a:lstStyle/>
                    <a:p>
                      <a:pPr algn="l"/>
                      <a:r>
                        <a:rPr lang="en-US" b="1" i="1">
                          <a:latin typeface="Arial Nova" panose="020B0504020202020204" pitchFamily="34" charset="0"/>
                        </a:rPr>
                        <a:t>Surgeries </a:t>
                      </a:r>
                      <a:r>
                        <a:rPr lang="en-US" sz="1200" b="0" i="0">
                          <a:latin typeface="Arial Nova" panose="020B0504020202020204" pitchFamily="34" charset="0"/>
                        </a:rPr>
                        <a:t>*ask about upcoming surgeries so we can add the cost into it</a:t>
                      </a:r>
                    </a:p>
                  </a:txBody>
                  <a:tcPr anchor="ctr"/>
                </a:tc>
                <a:tc>
                  <a:txBody>
                    <a:bodyPr/>
                    <a:lstStyle/>
                    <a:p>
                      <a:pPr algn="l"/>
                      <a:r>
                        <a:rPr lang="en-US" b="1">
                          <a:latin typeface="Arial Nova" panose="020B0504020202020204" pitchFamily="34" charset="0"/>
                        </a:rPr>
                        <a:t>$150</a:t>
                      </a:r>
                      <a:r>
                        <a:rPr lang="en-US">
                          <a:latin typeface="Arial Nova" panose="020B0504020202020204" pitchFamily="34" charset="0"/>
                        </a:rPr>
                        <a:t> </a:t>
                      </a:r>
                      <a:r>
                        <a:rPr lang="en-US" sz="1200">
                          <a:latin typeface="Arial Nova" panose="020B0504020202020204" pitchFamily="34" charset="0"/>
                        </a:rPr>
                        <a:t>*if yes</a:t>
                      </a:r>
                    </a:p>
                    <a:p>
                      <a:pPr algn="l"/>
                      <a:r>
                        <a:rPr lang="en-US">
                          <a:latin typeface="Arial Nova" panose="020B0504020202020204" pitchFamily="34" charset="0"/>
                        </a:rPr>
                        <a:t>-- </a:t>
                      </a:r>
                      <a:r>
                        <a:rPr lang="en-US" sz="1200">
                          <a:latin typeface="Arial Nova" panose="020B0504020202020204" pitchFamily="34" charset="0"/>
                        </a:rPr>
                        <a:t>*if no</a:t>
                      </a:r>
                    </a:p>
                  </a:txBody>
                  <a:tcPr anchor="ctr"/>
                </a:tc>
                <a:tc>
                  <a:txBody>
                    <a:bodyPr/>
                    <a:lstStyle/>
                    <a:p>
                      <a:pPr algn="l"/>
                      <a:r>
                        <a:rPr lang="en-US" b="1">
                          <a:latin typeface="Arial Nova" panose="020B0504020202020204" pitchFamily="34" charset="0"/>
                        </a:rPr>
                        <a:t>$250 </a:t>
                      </a:r>
                      <a:r>
                        <a:rPr lang="en-US" sz="1200">
                          <a:latin typeface="Arial Nova" panose="020B0504020202020204" pitchFamily="34" charset="0"/>
                        </a:rPr>
                        <a:t>*if yes</a:t>
                      </a:r>
                    </a:p>
                    <a:p>
                      <a:pPr algn="l"/>
                      <a:r>
                        <a:rPr lang="en-US">
                          <a:latin typeface="Arial Nova" panose="020B0504020202020204" pitchFamily="34" charset="0"/>
                        </a:rPr>
                        <a:t>-- </a:t>
                      </a:r>
                      <a:r>
                        <a:rPr lang="en-US" sz="1200">
                          <a:latin typeface="Arial Nova" panose="020B0504020202020204" pitchFamily="34" charset="0"/>
                        </a:rPr>
                        <a:t>*if no</a:t>
                      </a:r>
                    </a:p>
                  </a:txBody>
                  <a:tcPr anchor="ctr"/>
                </a:tc>
                <a:tc>
                  <a:txBody>
                    <a:bodyPr/>
                    <a:lstStyle/>
                    <a:p>
                      <a:pPr algn="l"/>
                      <a:r>
                        <a:rPr lang="en-US" b="1">
                          <a:latin typeface="Arial Nova" panose="020B0504020202020204" pitchFamily="34" charset="0"/>
                        </a:rPr>
                        <a:t>--</a:t>
                      </a:r>
                    </a:p>
                  </a:txBody>
                  <a:tcPr anchor="ctr"/>
                </a:tc>
                <a:extLst>
                  <a:ext uri="{0D108BD9-81ED-4DB2-BD59-A6C34878D82A}">
                    <a16:rowId xmlns:a16="http://schemas.microsoft.com/office/drawing/2014/main" val="2494728187"/>
                  </a:ext>
                </a:extLst>
              </a:tr>
            </a:tbl>
          </a:graphicData>
        </a:graphic>
      </p:graphicFrame>
      <p:graphicFrame>
        <p:nvGraphicFramePr>
          <p:cNvPr id="8" name="Table 8">
            <a:extLst>
              <a:ext uri="{FF2B5EF4-FFF2-40B4-BE49-F238E27FC236}">
                <a16:creationId xmlns:a16="http://schemas.microsoft.com/office/drawing/2014/main" id="{B5E0BF2C-88F7-4667-BD71-4BB81D78BFF6}"/>
              </a:ext>
            </a:extLst>
          </p:cNvPr>
          <p:cNvGraphicFramePr>
            <a:graphicFrameLocks noGrp="1"/>
          </p:cNvGraphicFramePr>
          <p:nvPr/>
        </p:nvGraphicFramePr>
        <p:xfrm>
          <a:off x="838200" y="4089476"/>
          <a:ext cx="10515600" cy="1554480"/>
        </p:xfrm>
        <a:graphic>
          <a:graphicData uri="http://schemas.openxmlformats.org/drawingml/2006/table">
            <a:tbl>
              <a:tblPr firstRow="1" bandRow="1">
                <a:tableStyleId>{5C22544A-7EE6-4342-B048-85BDC9FD1C3A}</a:tableStyleId>
              </a:tblPr>
              <a:tblGrid>
                <a:gridCol w="2886075">
                  <a:extLst>
                    <a:ext uri="{9D8B030D-6E8A-4147-A177-3AD203B41FA5}">
                      <a16:colId xmlns:a16="http://schemas.microsoft.com/office/drawing/2014/main" val="2421207374"/>
                    </a:ext>
                  </a:extLst>
                </a:gridCol>
                <a:gridCol w="2600325">
                  <a:extLst>
                    <a:ext uri="{9D8B030D-6E8A-4147-A177-3AD203B41FA5}">
                      <a16:colId xmlns:a16="http://schemas.microsoft.com/office/drawing/2014/main" val="1863450925"/>
                    </a:ext>
                  </a:extLst>
                </a:gridCol>
                <a:gridCol w="2838450">
                  <a:extLst>
                    <a:ext uri="{9D8B030D-6E8A-4147-A177-3AD203B41FA5}">
                      <a16:colId xmlns:a16="http://schemas.microsoft.com/office/drawing/2014/main" val="239041057"/>
                    </a:ext>
                  </a:extLst>
                </a:gridCol>
                <a:gridCol w="2190750">
                  <a:extLst>
                    <a:ext uri="{9D8B030D-6E8A-4147-A177-3AD203B41FA5}">
                      <a16:colId xmlns:a16="http://schemas.microsoft.com/office/drawing/2014/main" val="4183975022"/>
                    </a:ext>
                  </a:extLst>
                </a:gridCol>
              </a:tblGrid>
              <a:tr h="359893">
                <a:tc>
                  <a:txBody>
                    <a:bodyPr/>
                    <a:lstStyle/>
                    <a:p>
                      <a:pPr algn="l"/>
                      <a:r>
                        <a:rPr lang="en-US" i="1" u="sng">
                          <a:latin typeface="Arial Nova" panose="020B0504020202020204" pitchFamily="34" charset="0"/>
                        </a:rPr>
                        <a:t>Total</a:t>
                      </a:r>
                    </a:p>
                  </a:txBody>
                  <a:tcPr anchor="ctr"/>
                </a:tc>
                <a:tc>
                  <a:txBody>
                    <a:bodyPr/>
                    <a:lstStyle/>
                    <a:p>
                      <a:pPr algn="l"/>
                      <a:r>
                        <a:rPr lang="en-US">
                          <a:latin typeface="Arial Nova" panose="020B0504020202020204" pitchFamily="34" charset="0"/>
                        </a:rPr>
                        <a:t>$500/</a:t>
                      </a:r>
                      <a:r>
                        <a:rPr lang="en-US" err="1">
                          <a:latin typeface="Arial Nova" panose="020B0504020202020204" pitchFamily="34" charset="0"/>
                        </a:rPr>
                        <a:t>year+Co-Pay</a:t>
                      </a:r>
                      <a:r>
                        <a:rPr lang="en-US">
                          <a:latin typeface="Arial Nova" panose="020B0504020202020204" pitchFamily="34" charset="0"/>
                        </a:rPr>
                        <a:t> Rx</a:t>
                      </a:r>
                    </a:p>
                  </a:txBody>
                  <a:tcPr anchor="ctr"/>
                </a:tc>
                <a:tc>
                  <a:txBody>
                    <a:bodyPr/>
                    <a:lstStyle/>
                    <a:p>
                      <a:pPr algn="r"/>
                      <a:r>
                        <a:rPr lang="en-US">
                          <a:latin typeface="Arial Nova" panose="020B0504020202020204" pitchFamily="34" charset="0"/>
                        </a:rPr>
                        <a:t>$1,000+Co-Pay Rx </a:t>
                      </a:r>
                      <a:r>
                        <a:rPr lang="en-US" sz="1200" b="0">
                          <a:latin typeface="Arial Nova" panose="020B0504020202020204" pitchFamily="34" charset="0"/>
                        </a:rPr>
                        <a:t>*rounded up</a:t>
                      </a:r>
                      <a:endParaRPr lang="en-US">
                        <a:latin typeface="Arial Nova" panose="020B0504020202020204" pitchFamily="34" charset="0"/>
                      </a:endParaRPr>
                    </a:p>
                  </a:txBody>
                  <a:tcPr anchor="ctr"/>
                </a:tc>
                <a:tc>
                  <a:txBody>
                    <a:bodyPr/>
                    <a:lstStyle/>
                    <a:p>
                      <a:pPr algn="l"/>
                      <a:r>
                        <a:rPr lang="en-US">
                          <a:latin typeface="Arial Nova" panose="020B0504020202020204" pitchFamily="34" charset="0"/>
                        </a:rPr>
                        <a:t>$3,000+Co-Pay Rx</a:t>
                      </a:r>
                    </a:p>
                  </a:txBody>
                  <a:tcPr anchor="ctr"/>
                </a:tc>
                <a:extLst>
                  <a:ext uri="{0D108BD9-81ED-4DB2-BD59-A6C34878D82A}">
                    <a16:rowId xmlns:a16="http://schemas.microsoft.com/office/drawing/2014/main" val="3251807984"/>
                  </a:ext>
                </a:extLst>
              </a:tr>
              <a:tr h="359893">
                <a:tc>
                  <a:txBody>
                    <a:bodyPr/>
                    <a:lstStyle/>
                    <a:p>
                      <a:pPr algn="l"/>
                      <a:r>
                        <a:rPr lang="en-US" b="1" u="sng">
                          <a:latin typeface="Arial Nova" panose="020B0504020202020204" pitchFamily="34" charset="0"/>
                        </a:rPr>
                        <a:t>Drugs</a:t>
                      </a:r>
                    </a:p>
                  </a:txBody>
                  <a:tcPr anchor="ctr"/>
                </a:tc>
                <a:tc gridSpan="3">
                  <a:txBody>
                    <a:bodyPr/>
                    <a:lstStyle/>
                    <a:p>
                      <a:pPr algn="l"/>
                      <a:r>
                        <a:rPr lang="en-US" b="1" u="sng">
                          <a:latin typeface="Arial Nova" panose="020B0504020202020204" pitchFamily="34" charset="0"/>
                        </a:rPr>
                        <a:t>Copays at Pharmacy</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516794"/>
                  </a:ext>
                </a:extLst>
              </a:tr>
              <a:tr h="621184">
                <a:tc gridSpan="4">
                  <a:txBody>
                    <a:bodyPr/>
                    <a:lstStyle/>
                    <a:p>
                      <a:pPr algn="l"/>
                      <a:r>
                        <a:rPr lang="en-US">
                          <a:latin typeface="Arial Nova" panose="020B0504020202020204" pitchFamily="34" charset="0"/>
                        </a:rPr>
                        <a:t>*Note: Cost of copays is similar, no matter through Medicare Supplement or Medicare Advantage; This is the reason we draw a line to separate the drug cost from other costs.</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0865096"/>
                  </a:ext>
                </a:extLst>
              </a:tr>
            </a:tbl>
          </a:graphicData>
        </a:graphic>
      </p:graphicFrame>
      <p:sp>
        <p:nvSpPr>
          <p:cNvPr id="12" name="TextBox 11">
            <a:extLst>
              <a:ext uri="{FF2B5EF4-FFF2-40B4-BE49-F238E27FC236}">
                <a16:creationId xmlns:a16="http://schemas.microsoft.com/office/drawing/2014/main" id="{159BB44A-D09D-4C27-8EA4-CB8966CCA468}"/>
              </a:ext>
            </a:extLst>
          </p:cNvPr>
          <p:cNvSpPr txBox="1"/>
          <p:nvPr/>
        </p:nvSpPr>
        <p:spPr>
          <a:xfrm>
            <a:off x="838200" y="5794408"/>
            <a:ext cx="8553450" cy="923330"/>
          </a:xfrm>
          <a:prstGeom prst="rect">
            <a:avLst/>
          </a:prstGeom>
          <a:noFill/>
        </p:spPr>
        <p:txBody>
          <a:bodyPr wrap="square" rtlCol="0">
            <a:spAutoFit/>
          </a:bodyPr>
          <a:lstStyle/>
          <a:p>
            <a:r>
              <a:rPr lang="en-US">
                <a:latin typeface="Arial Nova" panose="020B0504020202020204" pitchFamily="34" charset="0"/>
              </a:rPr>
              <a:t>*Note: This is the cost breakdown for the average senior. We use 1 as the number of days in the hospital to give them an example of  cost breakdown and only include upcoming surgeries because past surgeries don’t impact future costs*</a:t>
            </a:r>
          </a:p>
        </p:txBody>
      </p:sp>
      <p:grpSp>
        <p:nvGrpSpPr>
          <p:cNvPr id="13" name="Group 12">
            <a:extLst>
              <a:ext uri="{FF2B5EF4-FFF2-40B4-BE49-F238E27FC236}">
                <a16:creationId xmlns:a16="http://schemas.microsoft.com/office/drawing/2014/main" id="{AD56EA65-43E0-4990-9879-B5533EC84C4E}"/>
              </a:ext>
            </a:extLst>
          </p:cNvPr>
          <p:cNvGrpSpPr/>
          <p:nvPr/>
        </p:nvGrpSpPr>
        <p:grpSpPr>
          <a:xfrm>
            <a:off x="9182401" y="6078477"/>
            <a:ext cx="2810126" cy="707886"/>
            <a:chOff x="8259015" y="5981699"/>
            <a:chExt cx="2810126" cy="707886"/>
          </a:xfrm>
        </p:grpSpPr>
        <p:pic>
          <p:nvPicPr>
            <p:cNvPr id="14" name="Picture 13">
              <a:extLst>
                <a:ext uri="{FF2B5EF4-FFF2-40B4-BE49-F238E27FC236}">
                  <a16:creationId xmlns:a16="http://schemas.microsoft.com/office/drawing/2014/main" id="{05D35AFF-704A-4D7E-B2D1-6F70D8403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5" name="TextBox 14">
              <a:extLst>
                <a:ext uri="{FF2B5EF4-FFF2-40B4-BE49-F238E27FC236}">
                  <a16:creationId xmlns:a16="http://schemas.microsoft.com/office/drawing/2014/main" id="{77F7BFCD-6F72-4B11-B54C-D78D95A0DEF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6686087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59C8-481A-42EE-9541-9EAA1AE59E14}"/>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Reasons Behind Cost of an HMO</a:t>
            </a:r>
          </a:p>
        </p:txBody>
      </p:sp>
      <p:sp>
        <p:nvSpPr>
          <p:cNvPr id="3" name="Content Placeholder 2">
            <a:extLst>
              <a:ext uri="{FF2B5EF4-FFF2-40B4-BE49-F238E27FC236}">
                <a16:creationId xmlns:a16="http://schemas.microsoft.com/office/drawing/2014/main" id="{428961EC-DA52-4F43-BFD6-76AB02AC8D41}"/>
              </a:ext>
            </a:extLst>
          </p:cNvPr>
          <p:cNvSpPr>
            <a:spLocks noGrp="1"/>
          </p:cNvSpPr>
          <p:nvPr>
            <p:ph idx="1"/>
          </p:nvPr>
        </p:nvSpPr>
        <p:spPr/>
        <p:txBody>
          <a:bodyPr/>
          <a:lstStyle/>
          <a:p>
            <a:pPr>
              <a:lnSpc>
                <a:spcPct val="150000"/>
              </a:lnSpc>
            </a:pPr>
            <a:r>
              <a:rPr lang="en-US" dirty="0">
                <a:latin typeface="Arial Nova" panose="020B0504020202020204" pitchFamily="34" charset="0"/>
              </a:rPr>
              <a:t>An HMO is geared towards maintaining the health of the patient, thus the co-pay at a PCP is $0 to encourage patients to see the PCP and maintain their health</a:t>
            </a:r>
          </a:p>
          <a:p>
            <a:pPr>
              <a:lnSpc>
                <a:spcPct val="150000"/>
              </a:lnSpc>
            </a:pPr>
            <a:r>
              <a:rPr lang="en-US" dirty="0">
                <a:latin typeface="Arial Nova" panose="020B0504020202020204" pitchFamily="34" charset="0"/>
              </a:rPr>
              <a:t>We use the flow chart to calculate the average cost of specialist visits. If the client has more or fewer specialists, they will likely tell you this information.</a:t>
            </a:r>
          </a:p>
          <a:p>
            <a:endParaRPr lang="en-US" b="1" dirty="0">
              <a:latin typeface="Arial Nova" panose="020B0504020202020204" pitchFamily="34" charset="0"/>
            </a:endParaRPr>
          </a:p>
        </p:txBody>
      </p:sp>
      <p:grpSp>
        <p:nvGrpSpPr>
          <p:cNvPr id="8" name="Group 7">
            <a:extLst>
              <a:ext uri="{FF2B5EF4-FFF2-40B4-BE49-F238E27FC236}">
                <a16:creationId xmlns:a16="http://schemas.microsoft.com/office/drawing/2014/main" id="{861C1932-8E1C-4989-A636-E2DB4DB3DDC5}"/>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E9867F12-0369-44DC-ABC9-7FC6C4ED1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A65B0805-75C8-4C65-BD69-21BA8A524721}"/>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2374075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grpSp>
        <p:nvGrpSpPr>
          <p:cNvPr id="4" name="Group 3">
            <a:extLst>
              <a:ext uri="{FF2B5EF4-FFF2-40B4-BE49-F238E27FC236}">
                <a16:creationId xmlns:a16="http://schemas.microsoft.com/office/drawing/2014/main" id="{DF20FA3D-0217-42B6-901A-20CFBDB5D61A}"/>
              </a:ext>
            </a:extLst>
          </p:cNvPr>
          <p:cNvGrpSpPr/>
          <p:nvPr/>
        </p:nvGrpSpPr>
        <p:grpSpPr>
          <a:xfrm>
            <a:off x="8259015" y="5981699"/>
            <a:ext cx="2810126" cy="707886"/>
            <a:chOff x="8259015" y="5981699"/>
            <a:chExt cx="2810126" cy="707886"/>
          </a:xfrm>
        </p:grpSpPr>
        <p:pic>
          <p:nvPicPr>
            <p:cNvPr id="13" name="Picture 12">
              <a:extLst>
                <a:ext uri="{FF2B5EF4-FFF2-40B4-BE49-F238E27FC236}">
                  <a16:creationId xmlns:a16="http://schemas.microsoft.com/office/drawing/2014/main" id="{5E55B0E5-7ABB-4CDF-A287-3296CA314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3" name="TextBox 2">
              <a:extLst>
                <a:ext uri="{FF2B5EF4-FFF2-40B4-BE49-F238E27FC236}">
                  <a16:creationId xmlns:a16="http://schemas.microsoft.com/office/drawing/2014/main" id="{DCEDEDA3-CC7E-4BE1-9F26-7BCF452FA34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245028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99D1-EC7E-42D4-BF01-DDD5A50AADE3}"/>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Reasons Behind Cost of a PPO</a:t>
            </a:r>
          </a:p>
        </p:txBody>
      </p:sp>
      <p:sp>
        <p:nvSpPr>
          <p:cNvPr id="3" name="Content Placeholder 2">
            <a:extLst>
              <a:ext uri="{FF2B5EF4-FFF2-40B4-BE49-F238E27FC236}">
                <a16:creationId xmlns:a16="http://schemas.microsoft.com/office/drawing/2014/main" id="{B3ADE78E-7B12-4388-ADBB-8672D1A8724B}"/>
              </a:ext>
            </a:extLst>
          </p:cNvPr>
          <p:cNvSpPr>
            <a:spLocks noGrp="1"/>
          </p:cNvSpPr>
          <p:nvPr>
            <p:ph idx="1"/>
          </p:nvPr>
        </p:nvSpPr>
        <p:spPr/>
        <p:txBody>
          <a:bodyPr/>
          <a:lstStyle/>
          <a:p>
            <a:pPr>
              <a:lnSpc>
                <a:spcPct val="150000"/>
              </a:lnSpc>
            </a:pPr>
            <a:r>
              <a:rPr lang="en-US">
                <a:latin typeface="Arial Nova" panose="020B0504020202020204" pitchFamily="34" charset="0"/>
              </a:rPr>
              <a:t>Cost of seeing providers in a PPO is higher because patient has a broader choice of in network providers and the option to see out-of-network providers at a higher cost to the patient.</a:t>
            </a:r>
          </a:p>
        </p:txBody>
      </p:sp>
      <p:grpSp>
        <p:nvGrpSpPr>
          <p:cNvPr id="8" name="Group 7">
            <a:extLst>
              <a:ext uri="{FF2B5EF4-FFF2-40B4-BE49-F238E27FC236}">
                <a16:creationId xmlns:a16="http://schemas.microsoft.com/office/drawing/2014/main" id="{09FFBEDD-44B1-4537-88E6-CBE6FA9C2387}"/>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00F72AEC-D08A-40D1-8307-494F6695F6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C2D37E9B-5189-4F81-A773-F444F539E1A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9946867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EDF5-DCCE-4B96-86C2-AA90C0DE562E}"/>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Additional Notes</a:t>
            </a:r>
          </a:p>
        </p:txBody>
      </p:sp>
      <p:sp>
        <p:nvSpPr>
          <p:cNvPr id="3" name="Content Placeholder 2">
            <a:extLst>
              <a:ext uri="{FF2B5EF4-FFF2-40B4-BE49-F238E27FC236}">
                <a16:creationId xmlns:a16="http://schemas.microsoft.com/office/drawing/2014/main" id="{24FF2F1B-7FAD-4BB9-ABF7-F601D6FDF41C}"/>
              </a:ext>
            </a:extLst>
          </p:cNvPr>
          <p:cNvSpPr>
            <a:spLocks noGrp="1"/>
          </p:cNvSpPr>
          <p:nvPr>
            <p:ph idx="1"/>
          </p:nvPr>
        </p:nvSpPr>
        <p:spPr/>
        <p:txBody>
          <a:bodyPr/>
          <a:lstStyle/>
          <a:p>
            <a:pPr>
              <a:lnSpc>
                <a:spcPct val="150000"/>
              </a:lnSpc>
            </a:pPr>
            <a:r>
              <a:rPr lang="en-US" dirty="0">
                <a:latin typeface="Arial Nova" panose="020B0504020202020204" pitchFamily="34" charset="0"/>
              </a:rPr>
              <a:t>You may not ask a client for specific drugs, but they may volunteer this information</a:t>
            </a:r>
          </a:p>
          <a:p>
            <a:pPr>
              <a:lnSpc>
                <a:spcPct val="150000"/>
              </a:lnSpc>
            </a:pPr>
            <a:r>
              <a:rPr lang="en-US" dirty="0">
                <a:latin typeface="Arial Nova" panose="020B0504020202020204" pitchFamily="34" charset="0"/>
              </a:rPr>
              <a:t>Following the structure and outline of the Page two breakdown in accordance with BIB training will encourage clients to share information without risks of non-compliance according to CMS standards.</a:t>
            </a:r>
          </a:p>
        </p:txBody>
      </p:sp>
      <p:grpSp>
        <p:nvGrpSpPr>
          <p:cNvPr id="8" name="Group 7">
            <a:extLst>
              <a:ext uri="{FF2B5EF4-FFF2-40B4-BE49-F238E27FC236}">
                <a16:creationId xmlns:a16="http://schemas.microsoft.com/office/drawing/2014/main" id="{88DAA08F-5B00-484A-B3C4-2C2948C6FC75}"/>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229F649E-A1D6-491F-A150-2F1F362303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482A8981-D61A-41C0-ABE1-0B150265F78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5948780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475F-0670-4440-81B7-8CFF3DD20E4C}"/>
              </a:ext>
            </a:extLst>
          </p:cNvPr>
          <p:cNvSpPr>
            <a:spLocks noGrp="1"/>
          </p:cNvSpPr>
          <p:nvPr>
            <p:ph type="title"/>
          </p:nvPr>
        </p:nvSpPr>
        <p:spPr/>
        <p:txBody>
          <a:bodyPr/>
          <a:lstStyle/>
          <a:p>
            <a:pPr algn="ctr"/>
            <a:r>
              <a:rPr lang="en-US" b="1" u="sng">
                <a:effectLst>
                  <a:outerShdw blurRad="38100" dist="38100" dir="2700000" algn="tl">
                    <a:srgbClr val="000000">
                      <a:alpha val="43137"/>
                    </a:srgbClr>
                  </a:outerShdw>
                </a:effectLst>
                <a:latin typeface="Arial Nova" panose="020B0504020202020204" pitchFamily="34" charset="0"/>
              </a:rPr>
              <a:t>Additional Notes Continued</a:t>
            </a:r>
            <a:endParaRPr lang="en-US"/>
          </a:p>
        </p:txBody>
      </p:sp>
      <p:sp>
        <p:nvSpPr>
          <p:cNvPr id="3" name="Content Placeholder 2">
            <a:extLst>
              <a:ext uri="{FF2B5EF4-FFF2-40B4-BE49-F238E27FC236}">
                <a16:creationId xmlns:a16="http://schemas.microsoft.com/office/drawing/2014/main" id="{C0A81CB9-D456-46E6-A9A1-7B1845533B3C}"/>
              </a:ext>
            </a:extLst>
          </p:cNvPr>
          <p:cNvSpPr>
            <a:spLocks noGrp="1"/>
          </p:cNvSpPr>
          <p:nvPr>
            <p:ph idx="1"/>
          </p:nvPr>
        </p:nvSpPr>
        <p:spPr/>
        <p:txBody>
          <a:bodyPr/>
          <a:lstStyle/>
          <a:p>
            <a:pPr>
              <a:lnSpc>
                <a:spcPct val="150000"/>
              </a:lnSpc>
            </a:pPr>
            <a:r>
              <a:rPr lang="en-US">
                <a:latin typeface="Arial Nova" panose="020B0504020202020204" pitchFamily="34" charset="0"/>
              </a:rPr>
              <a:t>You can ask the patient/client if they have been in the hospital in the last (1) year or in the last three (3) years in order to determine the average cost of hospitalization on different plans.</a:t>
            </a:r>
          </a:p>
          <a:p>
            <a:pPr>
              <a:lnSpc>
                <a:spcPct val="150000"/>
              </a:lnSpc>
            </a:pPr>
            <a:r>
              <a:rPr lang="en-US">
                <a:latin typeface="Arial Nova" panose="020B0504020202020204" pitchFamily="34" charset="0"/>
              </a:rPr>
              <a:t>Ask if there are any upcoming surgeries have been planned for the patient/client by their doctors. If they have no upcoming surgeries, do not include the cost on the chart</a:t>
            </a:r>
          </a:p>
        </p:txBody>
      </p:sp>
      <p:grpSp>
        <p:nvGrpSpPr>
          <p:cNvPr id="8" name="Group 7">
            <a:extLst>
              <a:ext uri="{FF2B5EF4-FFF2-40B4-BE49-F238E27FC236}">
                <a16:creationId xmlns:a16="http://schemas.microsoft.com/office/drawing/2014/main" id="{1E1BF0EF-79E9-4365-B152-C54C52F94C48}"/>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DEB2CD75-B16F-433B-834F-41E441D34D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6CC841F1-BF4E-40F3-8ECB-7B852603CF95}"/>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422151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4961-34C6-4223-825C-04D632131FB9}"/>
              </a:ext>
            </a:extLst>
          </p:cNvPr>
          <p:cNvSpPr>
            <a:spLocks noGrp="1"/>
          </p:cNvSpPr>
          <p:nvPr>
            <p:ph type="title"/>
          </p:nvPr>
        </p:nvSpPr>
        <p:spPr/>
        <p:txBody>
          <a:bodyPr/>
          <a:lstStyle/>
          <a:p>
            <a:pPr algn="ctr"/>
            <a:r>
              <a:rPr lang="en-US" b="1" u="sng">
                <a:effectLst>
                  <a:outerShdw blurRad="38100" dist="38100" dir="2700000" algn="tl">
                    <a:srgbClr val="000000">
                      <a:alpha val="43137"/>
                    </a:srgbClr>
                  </a:outerShdw>
                </a:effectLst>
                <a:latin typeface="Arial Nova" panose="020B0504020202020204" pitchFamily="34" charset="0"/>
              </a:rPr>
              <a:t>Additional Notes Continued</a:t>
            </a:r>
            <a:endParaRPr lang="en-US"/>
          </a:p>
        </p:txBody>
      </p:sp>
      <p:sp>
        <p:nvSpPr>
          <p:cNvPr id="3" name="Content Placeholder 2">
            <a:extLst>
              <a:ext uri="{FF2B5EF4-FFF2-40B4-BE49-F238E27FC236}">
                <a16:creationId xmlns:a16="http://schemas.microsoft.com/office/drawing/2014/main" id="{A9E40C7C-AFEB-42D2-84EC-EAD6FA4EE495}"/>
              </a:ext>
            </a:extLst>
          </p:cNvPr>
          <p:cNvSpPr>
            <a:spLocks noGrp="1"/>
          </p:cNvSpPr>
          <p:nvPr>
            <p:ph idx="1"/>
          </p:nvPr>
        </p:nvSpPr>
        <p:spPr/>
        <p:txBody>
          <a:bodyPr>
            <a:normAutofit/>
          </a:bodyPr>
          <a:lstStyle/>
          <a:p>
            <a:pPr>
              <a:lnSpc>
                <a:spcPct val="160000"/>
              </a:lnSpc>
            </a:pPr>
            <a:r>
              <a:rPr lang="en-US" dirty="0">
                <a:latin typeface="Arial Nova" panose="020B0504020202020204" pitchFamily="34" charset="0"/>
              </a:rPr>
              <a:t>If the patient wants to know about the cost of specific drugs they will usually start asking after the cost breakdown of the different options.</a:t>
            </a:r>
          </a:p>
          <a:p>
            <a:pPr>
              <a:lnSpc>
                <a:spcPct val="160000"/>
              </a:lnSpc>
            </a:pPr>
            <a:r>
              <a:rPr lang="en-US" dirty="0">
                <a:latin typeface="Arial Nova" panose="020B0504020202020204" pitchFamily="34" charset="0"/>
              </a:rPr>
              <a:t>After the breakdown patients/clients will usually begin to volunteer information that will help you to find a specific plan best suited to their individual needs.</a:t>
            </a:r>
            <a:endParaRPr lang="en-US" b="1" i="1" dirty="0">
              <a:latin typeface="Arial Nova" panose="020B0504020202020204" pitchFamily="34" charset="0"/>
            </a:endParaRPr>
          </a:p>
        </p:txBody>
      </p:sp>
      <p:grpSp>
        <p:nvGrpSpPr>
          <p:cNvPr id="8" name="Group 7">
            <a:extLst>
              <a:ext uri="{FF2B5EF4-FFF2-40B4-BE49-F238E27FC236}">
                <a16:creationId xmlns:a16="http://schemas.microsoft.com/office/drawing/2014/main" id="{6977CBEF-20CE-4EA9-87CF-F1C33E08F752}"/>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F94A9415-5D57-4604-BF38-0B40F48F5E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949EB2A5-7A70-40B8-B32F-E04C2666984C}"/>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435877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359C-7970-4205-BA10-B50BB54E8918}"/>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Clients Volunteer Information</a:t>
            </a:r>
          </a:p>
        </p:txBody>
      </p:sp>
      <p:sp>
        <p:nvSpPr>
          <p:cNvPr id="3" name="Content Placeholder 2">
            <a:extLst>
              <a:ext uri="{FF2B5EF4-FFF2-40B4-BE49-F238E27FC236}">
                <a16:creationId xmlns:a16="http://schemas.microsoft.com/office/drawing/2014/main" id="{062FE0CE-3E13-4AFF-B34E-8F9CD3D4477A}"/>
              </a:ext>
            </a:extLst>
          </p:cNvPr>
          <p:cNvSpPr>
            <a:spLocks noGrp="1"/>
          </p:cNvSpPr>
          <p:nvPr>
            <p:ph idx="1"/>
          </p:nvPr>
        </p:nvSpPr>
        <p:spPr/>
        <p:txBody>
          <a:bodyPr/>
          <a:lstStyle/>
          <a:p>
            <a:pPr>
              <a:lnSpc>
                <a:spcPct val="100000"/>
              </a:lnSpc>
            </a:pPr>
            <a:r>
              <a:rPr lang="en-US" b="1" i="1" dirty="0">
                <a:latin typeface="Arial Nova" panose="020B0504020202020204" pitchFamily="34" charset="0"/>
              </a:rPr>
              <a:t>**Note: If this does not happen, you can begin to ask probing questions</a:t>
            </a:r>
          </a:p>
          <a:p>
            <a:pPr>
              <a:lnSpc>
                <a:spcPct val="100000"/>
              </a:lnSpc>
            </a:pPr>
            <a:r>
              <a:rPr lang="en-US" u="sng" dirty="0">
                <a:latin typeface="Arial Nova" panose="020B0504020202020204" pitchFamily="34" charset="0"/>
              </a:rPr>
              <a:t>Examples: </a:t>
            </a:r>
          </a:p>
          <a:p>
            <a:pPr marL="514350" indent="-514350">
              <a:lnSpc>
                <a:spcPct val="100000"/>
              </a:lnSpc>
              <a:buFont typeface="+mj-lt"/>
              <a:buAutoNum type="arabicPeriod"/>
            </a:pPr>
            <a:r>
              <a:rPr lang="en-US" dirty="0">
                <a:latin typeface="Arial Nova" panose="020B0504020202020204" pitchFamily="34" charset="0"/>
              </a:rPr>
              <a:t>Who is your primary care doctor? (Respond: I’m not familiar with </a:t>
            </a:r>
            <a:r>
              <a:rPr lang="en-US" i="1" dirty="0">
                <a:latin typeface="Arial Nova" panose="020B0504020202020204" pitchFamily="34" charset="0"/>
              </a:rPr>
              <a:t>Dr.’s NAME)</a:t>
            </a:r>
          </a:p>
          <a:p>
            <a:pPr marL="514350" indent="-514350">
              <a:lnSpc>
                <a:spcPct val="100000"/>
              </a:lnSpc>
              <a:buFont typeface="+mj-lt"/>
              <a:buAutoNum type="arabicPeriod"/>
            </a:pPr>
            <a:r>
              <a:rPr lang="en-US" dirty="0">
                <a:latin typeface="Arial Nova" panose="020B0504020202020204" pitchFamily="34" charset="0"/>
              </a:rPr>
              <a:t>Do you have specialists? What are their names? (They will often say their specialty)</a:t>
            </a:r>
            <a:endParaRPr lang="en-US" dirty="0"/>
          </a:p>
        </p:txBody>
      </p:sp>
      <p:sp>
        <p:nvSpPr>
          <p:cNvPr id="5" name="TextBox 4">
            <a:extLst>
              <a:ext uri="{FF2B5EF4-FFF2-40B4-BE49-F238E27FC236}">
                <a16:creationId xmlns:a16="http://schemas.microsoft.com/office/drawing/2014/main" id="{3EFB0B6D-C0AF-433B-B9C2-DCB52EA70347}"/>
              </a:ext>
            </a:extLst>
          </p:cNvPr>
          <p:cNvSpPr txBox="1"/>
          <p:nvPr/>
        </p:nvSpPr>
        <p:spPr>
          <a:xfrm>
            <a:off x="628650" y="5619750"/>
            <a:ext cx="11068050" cy="369332"/>
          </a:xfrm>
          <a:prstGeom prst="rect">
            <a:avLst/>
          </a:prstGeom>
          <a:noFill/>
        </p:spPr>
        <p:txBody>
          <a:bodyPr wrap="square" rtlCol="0">
            <a:spAutoFit/>
          </a:bodyPr>
          <a:lstStyle/>
          <a:p>
            <a:r>
              <a:rPr lang="en-US"/>
              <a:t>**Asking non-specific questions will encourage clients to volunteer information without causing a compliance risk**</a:t>
            </a:r>
          </a:p>
        </p:txBody>
      </p:sp>
      <p:grpSp>
        <p:nvGrpSpPr>
          <p:cNvPr id="10" name="Group 9">
            <a:extLst>
              <a:ext uri="{FF2B5EF4-FFF2-40B4-BE49-F238E27FC236}">
                <a16:creationId xmlns:a16="http://schemas.microsoft.com/office/drawing/2014/main" id="{BA717097-1AEC-40C8-8812-3FA07E27F280}"/>
              </a:ext>
            </a:extLst>
          </p:cNvPr>
          <p:cNvGrpSpPr/>
          <p:nvPr/>
        </p:nvGrpSpPr>
        <p:grpSpPr>
          <a:xfrm>
            <a:off x="9182401" y="6078477"/>
            <a:ext cx="2810126" cy="707886"/>
            <a:chOff x="8259015" y="5981699"/>
            <a:chExt cx="2810126" cy="707886"/>
          </a:xfrm>
        </p:grpSpPr>
        <p:pic>
          <p:nvPicPr>
            <p:cNvPr id="11" name="Picture 10">
              <a:extLst>
                <a:ext uri="{FF2B5EF4-FFF2-40B4-BE49-F238E27FC236}">
                  <a16:creationId xmlns:a16="http://schemas.microsoft.com/office/drawing/2014/main" id="{92562676-2C42-4555-BF76-13CA2DCBC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2" name="TextBox 11">
              <a:extLst>
                <a:ext uri="{FF2B5EF4-FFF2-40B4-BE49-F238E27FC236}">
                  <a16:creationId xmlns:a16="http://schemas.microsoft.com/office/drawing/2014/main" id="{C3090560-D28F-44E0-8A57-ED76D06ED4C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1029757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3BC676C-C723-4F68-8AF7-03203A4E6D50}"/>
              </a:ext>
            </a:extLst>
          </p:cNvPr>
          <p:cNvSpPr>
            <a:spLocks noGrp="1"/>
          </p:cNvSpPr>
          <p:nvPr>
            <p:ph type="subTitle" idx="1"/>
          </p:nvPr>
        </p:nvSpPr>
        <p:spPr>
          <a:xfrm>
            <a:off x="477980" y="4872922"/>
            <a:ext cx="4023359" cy="1208141"/>
          </a:xfrm>
        </p:spPr>
        <p:txBody>
          <a:bodyPr>
            <a:normAutofit fontScale="85000" lnSpcReduction="20000"/>
          </a:bodyPr>
          <a:lstStyle/>
          <a:p>
            <a:pPr algn="l"/>
            <a:r>
              <a:rPr lang="en-US" sz="2000" dirty="0">
                <a:latin typeface="Arial Nova" panose="020B0504020202020204" pitchFamily="34" charset="0"/>
              </a:rPr>
              <a:t>*This PowerPoint is for training purposes only. It is authorized for use by BIB Agents as a training tool and is not to be used for marketing, client display, or any other unintended or unauthorized purpose</a:t>
            </a:r>
          </a:p>
          <a:p>
            <a:pPr algn="l"/>
            <a:endParaRPr lang="en-US" sz="2000" dirty="0"/>
          </a:p>
        </p:txBody>
      </p:sp>
      <p:sp>
        <p:nvSpPr>
          <p:cNvPr id="2" name="Title 1">
            <a:extLst>
              <a:ext uri="{FF2B5EF4-FFF2-40B4-BE49-F238E27FC236}">
                <a16:creationId xmlns:a16="http://schemas.microsoft.com/office/drawing/2014/main" id="{2A78E8DC-FC1F-4AF3-8E1C-4B51BDE87625}"/>
              </a:ext>
            </a:extLst>
          </p:cNvPr>
          <p:cNvSpPr>
            <a:spLocks noGrp="1"/>
          </p:cNvSpPr>
          <p:nvPr>
            <p:ph type="ctrTitle"/>
          </p:nvPr>
        </p:nvSpPr>
        <p:spPr>
          <a:xfrm>
            <a:off x="342623" y="224866"/>
            <a:ext cx="4023360" cy="3204134"/>
          </a:xfrm>
          <a:solidFill>
            <a:schemeClr val="bg1"/>
          </a:solidFill>
        </p:spPr>
        <p:txBody>
          <a:bodyPr anchor="b">
            <a:normAutofit/>
          </a:bodyPr>
          <a:lstStyle/>
          <a:p>
            <a:r>
              <a:rPr lang="en-US" sz="4800" b="1">
                <a:effectLst>
                  <a:outerShdw blurRad="38100" dist="38100" dir="2700000" algn="tl">
                    <a:srgbClr val="000000">
                      <a:alpha val="43137"/>
                    </a:srgbClr>
                  </a:outerShdw>
                </a:effectLst>
                <a:latin typeface="Arial Nova" panose="020B0504020202020204" pitchFamily="34" charset="0"/>
              </a:rPr>
              <a:t>Medicare</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Page 3</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For Agent</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Use*</a:t>
            </a:r>
          </a:p>
        </p:txBody>
      </p:sp>
      <p:grpSp>
        <p:nvGrpSpPr>
          <p:cNvPr id="9" name="Group 8">
            <a:extLst>
              <a:ext uri="{FF2B5EF4-FFF2-40B4-BE49-F238E27FC236}">
                <a16:creationId xmlns:a16="http://schemas.microsoft.com/office/drawing/2014/main" id="{E6BAD155-16A8-4446-91B2-DF8A6E3A67FF}"/>
              </a:ext>
            </a:extLst>
          </p:cNvPr>
          <p:cNvGrpSpPr/>
          <p:nvPr/>
        </p:nvGrpSpPr>
        <p:grpSpPr>
          <a:xfrm>
            <a:off x="4139178" y="1386713"/>
            <a:ext cx="7157471" cy="3052122"/>
            <a:chOff x="8259015" y="5981699"/>
            <a:chExt cx="2785194" cy="703526"/>
          </a:xfrm>
        </p:grpSpPr>
        <p:pic>
          <p:nvPicPr>
            <p:cNvPr id="10" name="Picture 9">
              <a:extLst>
                <a:ext uri="{FF2B5EF4-FFF2-40B4-BE49-F238E27FC236}">
                  <a16:creationId xmlns:a16="http://schemas.microsoft.com/office/drawing/2014/main" id="{B933A01A-0252-4A05-9E56-9393E99EA1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1" name="TextBox 10">
              <a:extLst>
                <a:ext uri="{FF2B5EF4-FFF2-40B4-BE49-F238E27FC236}">
                  <a16:creationId xmlns:a16="http://schemas.microsoft.com/office/drawing/2014/main" id="{AF1E1876-E09F-4824-ADEA-FA75DB6B515A}"/>
                </a:ext>
              </a:extLst>
            </p:cNvPr>
            <p:cNvSpPr txBox="1"/>
            <p:nvPr/>
          </p:nvSpPr>
          <p:spPr>
            <a:xfrm>
              <a:off x="9549936" y="5981699"/>
              <a:ext cx="1494273" cy="703526"/>
            </a:xfrm>
            <a:prstGeom prst="rect">
              <a:avLst/>
            </a:prstGeom>
            <a:solidFill>
              <a:srgbClr val="002060"/>
            </a:solidFill>
          </p:spPr>
          <p:txBody>
            <a:bodyPr wrap="non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41256313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F7CF-D0C5-4524-A465-09A01A3AA811}"/>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Long Term Look: Recap </a:t>
            </a:r>
          </a:p>
        </p:txBody>
      </p:sp>
      <p:sp>
        <p:nvSpPr>
          <p:cNvPr id="3" name="Content Placeholder 2">
            <a:extLst>
              <a:ext uri="{FF2B5EF4-FFF2-40B4-BE49-F238E27FC236}">
                <a16:creationId xmlns:a16="http://schemas.microsoft.com/office/drawing/2014/main" id="{5C73EB6C-21D5-4A92-AD40-960970308526}"/>
              </a:ext>
            </a:extLst>
          </p:cNvPr>
          <p:cNvSpPr>
            <a:spLocks noGrp="1"/>
          </p:cNvSpPr>
          <p:nvPr>
            <p:ph idx="1"/>
          </p:nvPr>
        </p:nvSpPr>
        <p:spPr/>
        <p:txBody>
          <a:bodyPr>
            <a:normAutofit lnSpcReduction="10000"/>
          </a:bodyPr>
          <a:lstStyle/>
          <a:p>
            <a:pPr>
              <a:lnSpc>
                <a:spcPct val="150000"/>
              </a:lnSpc>
            </a:pPr>
            <a:r>
              <a:rPr lang="en-US" b="1">
                <a:latin typeface="Arial Nova" panose="020B0504020202020204" pitchFamily="34" charset="0"/>
              </a:rPr>
              <a:t>After completing the flow chart and breakdown of the last year.</a:t>
            </a:r>
          </a:p>
          <a:p>
            <a:pPr>
              <a:lnSpc>
                <a:spcPct val="150000"/>
              </a:lnSpc>
            </a:pPr>
            <a:r>
              <a:rPr lang="en-US" b="1">
                <a:latin typeface="Arial Nova" panose="020B0504020202020204" pitchFamily="34" charset="0"/>
              </a:rPr>
              <a:t>Make sure to give the </a:t>
            </a:r>
            <a:r>
              <a:rPr lang="en-US" b="1" u="sng">
                <a:effectLst>
                  <a:outerShdw blurRad="38100" dist="38100" dir="2700000" algn="tl">
                    <a:srgbClr val="000000">
                      <a:alpha val="43137"/>
                    </a:srgbClr>
                  </a:outerShdw>
                </a:effectLst>
                <a:latin typeface="Arial Nova" panose="020B0504020202020204" pitchFamily="34" charset="0"/>
              </a:rPr>
              <a:t>break down</a:t>
            </a:r>
            <a:r>
              <a:rPr lang="en-US" b="1">
                <a:latin typeface="Arial Nova" panose="020B0504020202020204" pitchFamily="34" charset="0"/>
              </a:rPr>
              <a:t> of :</a:t>
            </a:r>
          </a:p>
          <a:p>
            <a:pPr>
              <a:lnSpc>
                <a:spcPct val="150000"/>
              </a:lnSpc>
              <a:buFont typeface="Wingdings" panose="05000000000000000000" pitchFamily="2" charset="2"/>
              <a:buChar char="q"/>
            </a:pPr>
            <a:r>
              <a:rPr lang="en-US" b="1" i="1">
                <a:latin typeface="Arial Nova" panose="020B0504020202020204" pitchFamily="34" charset="0"/>
              </a:rPr>
              <a:t>HMO</a:t>
            </a:r>
          </a:p>
          <a:p>
            <a:pPr>
              <a:lnSpc>
                <a:spcPct val="150000"/>
              </a:lnSpc>
              <a:buFont typeface="Wingdings" panose="05000000000000000000" pitchFamily="2" charset="2"/>
              <a:buChar char="q"/>
            </a:pPr>
            <a:r>
              <a:rPr lang="en-US" b="1" i="1">
                <a:latin typeface="Arial Nova" panose="020B0504020202020204" pitchFamily="34" charset="0"/>
              </a:rPr>
              <a:t>PPO</a:t>
            </a:r>
          </a:p>
          <a:p>
            <a:pPr>
              <a:lnSpc>
                <a:spcPct val="150000"/>
              </a:lnSpc>
              <a:buFont typeface="Wingdings" panose="05000000000000000000" pitchFamily="2" charset="2"/>
              <a:buChar char="q"/>
            </a:pPr>
            <a:r>
              <a:rPr lang="en-US" b="1">
                <a:latin typeface="Arial Nova" panose="020B0504020202020204" pitchFamily="34" charset="0"/>
              </a:rPr>
              <a:t>Supplement</a:t>
            </a:r>
          </a:p>
        </p:txBody>
      </p:sp>
      <p:grpSp>
        <p:nvGrpSpPr>
          <p:cNvPr id="9" name="Group 8">
            <a:extLst>
              <a:ext uri="{FF2B5EF4-FFF2-40B4-BE49-F238E27FC236}">
                <a16:creationId xmlns:a16="http://schemas.microsoft.com/office/drawing/2014/main" id="{3A26FE42-81E9-478F-984E-86AB55C6AC30}"/>
              </a:ext>
            </a:extLst>
          </p:cNvPr>
          <p:cNvGrpSpPr/>
          <p:nvPr/>
        </p:nvGrpSpPr>
        <p:grpSpPr>
          <a:xfrm>
            <a:off x="9182401" y="6078477"/>
            <a:ext cx="2810126" cy="707886"/>
            <a:chOff x="8259015" y="5981699"/>
            <a:chExt cx="2810126" cy="707886"/>
          </a:xfrm>
        </p:grpSpPr>
        <p:pic>
          <p:nvPicPr>
            <p:cNvPr id="10" name="Picture 9">
              <a:extLst>
                <a:ext uri="{FF2B5EF4-FFF2-40B4-BE49-F238E27FC236}">
                  <a16:creationId xmlns:a16="http://schemas.microsoft.com/office/drawing/2014/main" id="{3052448B-2A39-4B8D-B130-175ED52255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1" name="TextBox 10">
              <a:extLst>
                <a:ext uri="{FF2B5EF4-FFF2-40B4-BE49-F238E27FC236}">
                  <a16:creationId xmlns:a16="http://schemas.microsoft.com/office/drawing/2014/main" id="{D46B4E54-80FF-48C1-A9D1-9226241E79BE}"/>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808307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CF55D-24CB-4486-A915-19B9FDFA988F}"/>
              </a:ext>
            </a:extLst>
          </p:cNvPr>
          <p:cNvSpPr>
            <a:spLocks noGrp="1"/>
          </p:cNvSpPr>
          <p:nvPr>
            <p:ph type="title"/>
          </p:nvPr>
        </p:nvSpPr>
        <p:spPr/>
        <p:txBody>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Long Term Look: Recap</a:t>
            </a:r>
            <a:endParaRPr lang="en-US"/>
          </a:p>
        </p:txBody>
      </p:sp>
      <p:sp>
        <p:nvSpPr>
          <p:cNvPr id="3" name="Content Placeholder 2">
            <a:extLst>
              <a:ext uri="{FF2B5EF4-FFF2-40B4-BE49-F238E27FC236}">
                <a16:creationId xmlns:a16="http://schemas.microsoft.com/office/drawing/2014/main" id="{396BCBC1-50FB-4ACC-BF56-DC1FF6B666B4}"/>
              </a:ext>
            </a:extLst>
          </p:cNvPr>
          <p:cNvSpPr>
            <a:spLocks noGrp="1"/>
          </p:cNvSpPr>
          <p:nvPr>
            <p:ph idx="1"/>
          </p:nvPr>
        </p:nvSpPr>
        <p:spPr>
          <a:xfrm>
            <a:off x="2008909" y="2258291"/>
            <a:ext cx="8257309" cy="3918672"/>
          </a:xfrm>
        </p:spPr>
        <p:txBody>
          <a:bodyPr/>
          <a:lstStyle/>
          <a:p>
            <a:pPr>
              <a:lnSpc>
                <a:spcPct val="200000"/>
              </a:lnSpc>
            </a:pPr>
            <a:r>
              <a:rPr lang="en-US" b="1">
                <a:latin typeface="Arial Nova" panose="020B0504020202020204" pitchFamily="34" charset="0"/>
              </a:rPr>
              <a:t>HMO- about $500/year + the cost of drugs</a:t>
            </a:r>
          </a:p>
          <a:p>
            <a:pPr>
              <a:lnSpc>
                <a:spcPct val="200000"/>
              </a:lnSpc>
            </a:pPr>
            <a:r>
              <a:rPr lang="en-US" b="1">
                <a:latin typeface="Arial Nova" panose="020B0504020202020204" pitchFamily="34" charset="0"/>
              </a:rPr>
              <a:t>PPO- about $1000/ year + the cost of drugs</a:t>
            </a:r>
          </a:p>
          <a:p>
            <a:pPr>
              <a:lnSpc>
                <a:spcPct val="200000"/>
              </a:lnSpc>
            </a:pPr>
            <a:r>
              <a:rPr lang="en-US" b="1">
                <a:latin typeface="Arial Nova" panose="020B0504020202020204" pitchFamily="34" charset="0"/>
              </a:rPr>
              <a:t>Supplement- $3,000/year + the cost of drugs</a:t>
            </a:r>
          </a:p>
        </p:txBody>
      </p:sp>
      <p:grpSp>
        <p:nvGrpSpPr>
          <p:cNvPr id="8" name="Group 7">
            <a:extLst>
              <a:ext uri="{FF2B5EF4-FFF2-40B4-BE49-F238E27FC236}">
                <a16:creationId xmlns:a16="http://schemas.microsoft.com/office/drawing/2014/main" id="{46B698FB-F0A2-4A54-A40C-520862A40807}"/>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A2F22B66-C675-425B-A664-139F215FE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F2F7DEB4-55EB-4D19-B3E2-EE85838346BB}"/>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6437330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8B67-16FB-4F7E-ABE7-7D9BB9EACF91}"/>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Long Term Look</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800" b="1" u="sng">
                <a:solidFill>
                  <a:prstClr val="black"/>
                </a:solidFill>
                <a:effectLst>
                  <a:outerShdw blurRad="38100" dist="38100" dir="2700000" algn="tl">
                    <a:srgbClr val="000000">
                      <a:alpha val="43137"/>
                    </a:srgbClr>
                  </a:outerShdw>
                </a:effectLst>
                <a:latin typeface="Arial Nova" panose="020B0504020202020204" pitchFamily="34" charset="0"/>
              </a:rPr>
              <a:t>Carry The Numbers Over To A Chart</a:t>
            </a:r>
            <a:endParaRPr lang="en-US"/>
          </a:p>
        </p:txBody>
      </p:sp>
      <p:graphicFrame>
        <p:nvGraphicFramePr>
          <p:cNvPr id="5" name="Table 5">
            <a:extLst>
              <a:ext uri="{FF2B5EF4-FFF2-40B4-BE49-F238E27FC236}">
                <a16:creationId xmlns:a16="http://schemas.microsoft.com/office/drawing/2014/main" id="{D0B1918B-C389-4E40-82DE-6369A398B152}"/>
              </a:ext>
            </a:extLst>
          </p:cNvPr>
          <p:cNvGraphicFramePr>
            <a:graphicFrameLocks noGrp="1"/>
          </p:cNvGraphicFramePr>
          <p:nvPr>
            <p:ph idx="1"/>
            <p:extLst>
              <p:ext uri="{D42A27DB-BD31-4B8C-83A1-F6EECF244321}">
                <p14:modId xmlns:p14="http://schemas.microsoft.com/office/powerpoint/2010/main" val="4271392214"/>
              </p:ext>
            </p:extLst>
          </p:nvPr>
        </p:nvGraphicFramePr>
        <p:xfrm>
          <a:off x="221672" y="1825623"/>
          <a:ext cx="11638916" cy="3474720"/>
        </p:xfrm>
        <a:graphic>
          <a:graphicData uri="http://schemas.openxmlformats.org/drawingml/2006/table">
            <a:tbl>
              <a:tblPr firstRow="1" bandRow="1">
                <a:tableStyleId>{5C22544A-7EE6-4342-B048-85BDC9FD1C3A}</a:tableStyleId>
              </a:tblPr>
              <a:tblGrid>
                <a:gridCol w="844898">
                  <a:extLst>
                    <a:ext uri="{9D8B030D-6E8A-4147-A177-3AD203B41FA5}">
                      <a16:colId xmlns:a16="http://schemas.microsoft.com/office/drawing/2014/main" val="2211610708"/>
                    </a:ext>
                  </a:extLst>
                </a:gridCol>
                <a:gridCol w="1009880">
                  <a:extLst>
                    <a:ext uri="{9D8B030D-6E8A-4147-A177-3AD203B41FA5}">
                      <a16:colId xmlns:a16="http://schemas.microsoft.com/office/drawing/2014/main" val="3448331679"/>
                    </a:ext>
                  </a:extLst>
                </a:gridCol>
                <a:gridCol w="761478">
                  <a:extLst>
                    <a:ext uri="{9D8B030D-6E8A-4147-A177-3AD203B41FA5}">
                      <a16:colId xmlns:a16="http://schemas.microsoft.com/office/drawing/2014/main" val="2644460068"/>
                    </a:ext>
                  </a:extLst>
                </a:gridCol>
                <a:gridCol w="824052">
                  <a:extLst>
                    <a:ext uri="{9D8B030D-6E8A-4147-A177-3AD203B41FA5}">
                      <a16:colId xmlns:a16="http://schemas.microsoft.com/office/drawing/2014/main" val="2990677323"/>
                    </a:ext>
                  </a:extLst>
                </a:gridCol>
                <a:gridCol w="771508">
                  <a:extLst>
                    <a:ext uri="{9D8B030D-6E8A-4147-A177-3AD203B41FA5}">
                      <a16:colId xmlns:a16="http://schemas.microsoft.com/office/drawing/2014/main" val="1198044714"/>
                    </a:ext>
                  </a:extLst>
                </a:gridCol>
                <a:gridCol w="1061014">
                  <a:extLst>
                    <a:ext uri="{9D8B030D-6E8A-4147-A177-3AD203B41FA5}">
                      <a16:colId xmlns:a16="http://schemas.microsoft.com/office/drawing/2014/main" val="3183652493"/>
                    </a:ext>
                  </a:extLst>
                </a:gridCol>
                <a:gridCol w="1061014">
                  <a:extLst>
                    <a:ext uri="{9D8B030D-6E8A-4147-A177-3AD203B41FA5}">
                      <a16:colId xmlns:a16="http://schemas.microsoft.com/office/drawing/2014/main" val="2189823356"/>
                    </a:ext>
                  </a:extLst>
                </a:gridCol>
                <a:gridCol w="1061014">
                  <a:extLst>
                    <a:ext uri="{9D8B030D-6E8A-4147-A177-3AD203B41FA5}">
                      <a16:colId xmlns:a16="http://schemas.microsoft.com/office/drawing/2014/main" val="847241243"/>
                    </a:ext>
                  </a:extLst>
                </a:gridCol>
                <a:gridCol w="1061014">
                  <a:extLst>
                    <a:ext uri="{9D8B030D-6E8A-4147-A177-3AD203B41FA5}">
                      <a16:colId xmlns:a16="http://schemas.microsoft.com/office/drawing/2014/main" val="27565683"/>
                    </a:ext>
                  </a:extLst>
                </a:gridCol>
                <a:gridCol w="1061014">
                  <a:extLst>
                    <a:ext uri="{9D8B030D-6E8A-4147-A177-3AD203B41FA5}">
                      <a16:colId xmlns:a16="http://schemas.microsoft.com/office/drawing/2014/main" val="3847552776"/>
                    </a:ext>
                  </a:extLst>
                </a:gridCol>
                <a:gridCol w="1018203">
                  <a:extLst>
                    <a:ext uri="{9D8B030D-6E8A-4147-A177-3AD203B41FA5}">
                      <a16:colId xmlns:a16="http://schemas.microsoft.com/office/drawing/2014/main" val="3782962617"/>
                    </a:ext>
                  </a:extLst>
                </a:gridCol>
                <a:gridCol w="1103827">
                  <a:extLst>
                    <a:ext uri="{9D8B030D-6E8A-4147-A177-3AD203B41FA5}">
                      <a16:colId xmlns:a16="http://schemas.microsoft.com/office/drawing/2014/main" val="104434690"/>
                    </a:ext>
                  </a:extLst>
                </a:gridCol>
              </a:tblGrid>
              <a:tr h="835537">
                <a:tc>
                  <a:txBody>
                    <a:bodyPr/>
                    <a:lstStyle/>
                    <a:p>
                      <a:pPr algn="ctr"/>
                      <a:r>
                        <a:rPr lang="en-US">
                          <a:latin typeface="Arial Nova" panose="020B0504020202020204" pitchFamily="34" charset="0"/>
                        </a:rPr>
                        <a:t>Years</a:t>
                      </a:r>
                    </a:p>
                  </a:txBody>
                  <a:tcPr anchor="ctr"/>
                </a:tc>
                <a:tc>
                  <a:txBody>
                    <a:bodyPr/>
                    <a:lstStyle/>
                    <a:p>
                      <a:pPr algn="ctr"/>
                      <a:r>
                        <a:rPr lang="en-US">
                          <a:latin typeface="Arial Nova" panose="020B0504020202020204" pitchFamily="34" charset="0"/>
                        </a:rPr>
                        <a:t>1</a:t>
                      </a:r>
                    </a:p>
                  </a:txBody>
                  <a:tcPr anchor="ctr"/>
                </a:tc>
                <a:tc>
                  <a:txBody>
                    <a:bodyPr/>
                    <a:lstStyle/>
                    <a:p>
                      <a:pPr algn="ctr"/>
                      <a:r>
                        <a:rPr lang="en-US">
                          <a:latin typeface="Arial Nova" panose="020B0504020202020204" pitchFamily="34" charset="0"/>
                        </a:rPr>
                        <a:t>2</a:t>
                      </a:r>
                    </a:p>
                  </a:txBody>
                  <a:tcPr anchor="ctr"/>
                </a:tc>
                <a:tc>
                  <a:txBody>
                    <a:bodyPr/>
                    <a:lstStyle/>
                    <a:p>
                      <a:pPr algn="ctr"/>
                      <a:r>
                        <a:rPr lang="en-US">
                          <a:latin typeface="Arial Nova" panose="020B0504020202020204" pitchFamily="34" charset="0"/>
                        </a:rPr>
                        <a:t>3</a:t>
                      </a:r>
                    </a:p>
                  </a:txBody>
                  <a:tcPr anchor="ctr"/>
                </a:tc>
                <a:tc>
                  <a:txBody>
                    <a:bodyPr/>
                    <a:lstStyle/>
                    <a:p>
                      <a:pPr algn="ctr"/>
                      <a:r>
                        <a:rPr lang="en-US">
                          <a:latin typeface="Arial Nova" panose="020B0504020202020204" pitchFamily="34" charset="0"/>
                        </a:rPr>
                        <a:t>4</a:t>
                      </a:r>
                    </a:p>
                  </a:txBody>
                  <a:tcPr anchor="ctr"/>
                </a:tc>
                <a:tc>
                  <a:txBody>
                    <a:bodyPr/>
                    <a:lstStyle/>
                    <a:p>
                      <a:pPr algn="ctr"/>
                      <a:r>
                        <a:rPr lang="en-US">
                          <a:latin typeface="Arial Nova" panose="020B0504020202020204" pitchFamily="34" charset="0"/>
                        </a:rPr>
                        <a:t>5</a:t>
                      </a:r>
                    </a:p>
                  </a:txBody>
                  <a:tcPr anchor="ctr"/>
                </a:tc>
                <a:tc>
                  <a:txBody>
                    <a:bodyPr/>
                    <a:lstStyle/>
                    <a:p>
                      <a:pPr algn="ctr"/>
                      <a:r>
                        <a:rPr lang="en-US">
                          <a:latin typeface="Arial Nova" panose="020B0504020202020204" pitchFamily="34" charset="0"/>
                        </a:rPr>
                        <a:t>6</a:t>
                      </a:r>
                    </a:p>
                  </a:txBody>
                  <a:tcPr anchor="ctr"/>
                </a:tc>
                <a:tc>
                  <a:txBody>
                    <a:bodyPr/>
                    <a:lstStyle/>
                    <a:p>
                      <a:pPr algn="ctr"/>
                      <a:r>
                        <a:rPr lang="en-US">
                          <a:latin typeface="Arial Nova" panose="020B0504020202020204" pitchFamily="34" charset="0"/>
                        </a:rPr>
                        <a:t>7</a:t>
                      </a:r>
                    </a:p>
                  </a:txBody>
                  <a:tcPr anchor="ctr"/>
                </a:tc>
                <a:tc>
                  <a:txBody>
                    <a:bodyPr/>
                    <a:lstStyle/>
                    <a:p>
                      <a:pPr algn="ctr"/>
                      <a:r>
                        <a:rPr lang="en-US">
                          <a:latin typeface="Arial Nova" panose="020B0504020202020204" pitchFamily="34" charset="0"/>
                        </a:rPr>
                        <a:t>8</a:t>
                      </a:r>
                    </a:p>
                  </a:txBody>
                  <a:tcPr anchor="ctr"/>
                </a:tc>
                <a:tc>
                  <a:txBody>
                    <a:bodyPr/>
                    <a:lstStyle/>
                    <a:p>
                      <a:pPr algn="ctr"/>
                      <a:r>
                        <a:rPr lang="en-US">
                          <a:latin typeface="Arial Nova" panose="020B0504020202020204" pitchFamily="34" charset="0"/>
                        </a:rPr>
                        <a:t>9</a:t>
                      </a:r>
                    </a:p>
                  </a:txBody>
                  <a:tcPr anchor="ctr"/>
                </a:tc>
                <a:tc>
                  <a:txBody>
                    <a:bodyPr/>
                    <a:lstStyle/>
                    <a:p>
                      <a:pPr algn="ctr"/>
                      <a:r>
                        <a:rPr lang="en-US">
                          <a:latin typeface="Arial Nova" panose="020B0504020202020204" pitchFamily="34" charset="0"/>
                        </a:rPr>
                        <a:t>10</a:t>
                      </a:r>
                    </a:p>
                  </a:txBody>
                  <a:tcPr anchor="ctr"/>
                </a:tc>
                <a:tc>
                  <a:txBody>
                    <a:bodyPr/>
                    <a:lstStyle/>
                    <a:p>
                      <a:pPr algn="ctr"/>
                      <a:r>
                        <a:rPr lang="en-US">
                          <a:latin typeface="Arial Nova" panose="020B0504020202020204" pitchFamily="34" charset="0"/>
                        </a:rPr>
                        <a:t>Total</a:t>
                      </a:r>
                    </a:p>
                  </a:txBody>
                  <a:tcPr anchor="ctr"/>
                </a:tc>
                <a:extLst>
                  <a:ext uri="{0D108BD9-81ED-4DB2-BD59-A6C34878D82A}">
                    <a16:rowId xmlns:a16="http://schemas.microsoft.com/office/drawing/2014/main" val="891663026"/>
                  </a:ext>
                </a:extLst>
              </a:tr>
              <a:tr h="835537">
                <a:tc>
                  <a:txBody>
                    <a:bodyPr/>
                    <a:lstStyle/>
                    <a:p>
                      <a:pPr algn="ctr"/>
                      <a:r>
                        <a:rPr lang="en-US">
                          <a:latin typeface="Arial Nova" panose="020B0504020202020204" pitchFamily="34" charset="0"/>
                        </a:rPr>
                        <a:t>HMO</a:t>
                      </a:r>
                    </a:p>
                  </a:txBody>
                  <a:tcPr anchor="ctr"/>
                </a:tc>
                <a:tc>
                  <a:txBody>
                    <a:bodyPr/>
                    <a:lstStyle/>
                    <a:p>
                      <a:pPr algn="ctr"/>
                      <a:r>
                        <a:rPr lang="en-US">
                          <a:latin typeface="Arial Nova" panose="020B0504020202020204" pitchFamily="34" charset="0"/>
                        </a:rPr>
                        <a:t>$500</a:t>
                      </a: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extLst>
                  <a:ext uri="{0D108BD9-81ED-4DB2-BD59-A6C34878D82A}">
                    <a16:rowId xmlns:a16="http://schemas.microsoft.com/office/drawing/2014/main" val="1048468238"/>
                  </a:ext>
                </a:extLst>
              </a:tr>
              <a:tr h="968109">
                <a:tc>
                  <a:txBody>
                    <a:bodyPr/>
                    <a:lstStyle/>
                    <a:p>
                      <a:pPr algn="ctr"/>
                      <a:r>
                        <a:rPr lang="en-US">
                          <a:latin typeface="Arial Nova" panose="020B0504020202020204" pitchFamily="34" charset="0"/>
                        </a:rPr>
                        <a:t>PPO</a:t>
                      </a:r>
                    </a:p>
                  </a:txBody>
                  <a:tcPr anchor="ctr"/>
                </a:tc>
                <a:tc>
                  <a:txBody>
                    <a:bodyPr/>
                    <a:lstStyle/>
                    <a:p>
                      <a:pPr algn="ctr"/>
                      <a:r>
                        <a:rPr lang="en-US">
                          <a:latin typeface="Arial Nova" panose="020B0504020202020204" pitchFamily="34" charset="0"/>
                        </a:rPr>
                        <a:t>$1,000</a:t>
                      </a: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extLst>
                  <a:ext uri="{0D108BD9-81ED-4DB2-BD59-A6C34878D82A}">
                    <a16:rowId xmlns:a16="http://schemas.microsoft.com/office/drawing/2014/main" val="1718802085"/>
                  </a:ext>
                </a:extLst>
              </a:tr>
              <a:tr h="835537">
                <a:tc>
                  <a:txBody>
                    <a:bodyPr/>
                    <a:lstStyle/>
                    <a:p>
                      <a:pPr algn="ctr"/>
                      <a:r>
                        <a:rPr lang="en-US">
                          <a:latin typeface="Arial Nova" panose="020B0504020202020204" pitchFamily="34" charset="0"/>
                        </a:rPr>
                        <a:t>Sup</a:t>
                      </a:r>
                    </a:p>
                  </a:txBody>
                  <a:tcPr anchor="ctr"/>
                </a:tc>
                <a:tc>
                  <a:txBody>
                    <a:bodyPr/>
                    <a:lstStyle/>
                    <a:p>
                      <a:pPr algn="ctr"/>
                      <a:r>
                        <a:rPr lang="en-US">
                          <a:latin typeface="Arial Nova" panose="020B0504020202020204" pitchFamily="34" charset="0"/>
                        </a:rPr>
                        <a:t>$3,000</a:t>
                      </a: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a:latin typeface="Arial Nova" panose="020B0504020202020204" pitchFamily="34" charset="0"/>
                      </a:endParaRPr>
                    </a:p>
                  </a:txBody>
                  <a:tcPr anchor="ctr"/>
                </a:tc>
                <a:tc>
                  <a:txBody>
                    <a:bodyPr/>
                    <a:lstStyle/>
                    <a:p>
                      <a:pPr algn="ctr"/>
                      <a:endParaRPr lang="en-US" dirty="0">
                        <a:latin typeface="Arial Nova" panose="020B0504020202020204" pitchFamily="34" charset="0"/>
                      </a:endParaRPr>
                    </a:p>
                  </a:txBody>
                  <a:tcPr anchor="ctr"/>
                </a:tc>
                <a:extLst>
                  <a:ext uri="{0D108BD9-81ED-4DB2-BD59-A6C34878D82A}">
                    <a16:rowId xmlns:a16="http://schemas.microsoft.com/office/drawing/2014/main" val="2802883329"/>
                  </a:ext>
                </a:extLst>
              </a:tr>
            </a:tbl>
          </a:graphicData>
        </a:graphic>
      </p:graphicFrame>
      <p:sp>
        <p:nvSpPr>
          <p:cNvPr id="7" name="TextBox 6">
            <a:extLst>
              <a:ext uri="{FF2B5EF4-FFF2-40B4-BE49-F238E27FC236}">
                <a16:creationId xmlns:a16="http://schemas.microsoft.com/office/drawing/2014/main" id="{09107C3C-FE53-407D-9DC7-8432D3AA20F7}"/>
              </a:ext>
            </a:extLst>
          </p:cNvPr>
          <p:cNvSpPr txBox="1"/>
          <p:nvPr/>
        </p:nvSpPr>
        <p:spPr>
          <a:xfrm>
            <a:off x="415636" y="5694218"/>
            <a:ext cx="6248400" cy="646331"/>
          </a:xfrm>
          <a:prstGeom prst="rect">
            <a:avLst/>
          </a:prstGeom>
          <a:noFill/>
        </p:spPr>
        <p:txBody>
          <a:bodyPr wrap="square" rtlCol="0">
            <a:spAutoFit/>
          </a:bodyPr>
          <a:lstStyle/>
          <a:p>
            <a:r>
              <a:rPr lang="en-US">
                <a:latin typeface="Arial Nova" panose="020B0504020202020204" pitchFamily="34" charset="0"/>
              </a:rPr>
              <a:t>*We want to give the client a breakdown of what their upcoming years will potentially look like.</a:t>
            </a:r>
          </a:p>
        </p:txBody>
      </p:sp>
      <p:grpSp>
        <p:nvGrpSpPr>
          <p:cNvPr id="10" name="Group 9">
            <a:extLst>
              <a:ext uri="{FF2B5EF4-FFF2-40B4-BE49-F238E27FC236}">
                <a16:creationId xmlns:a16="http://schemas.microsoft.com/office/drawing/2014/main" id="{04537498-2F05-4561-8BA1-863839D80F39}"/>
              </a:ext>
            </a:extLst>
          </p:cNvPr>
          <p:cNvGrpSpPr/>
          <p:nvPr/>
        </p:nvGrpSpPr>
        <p:grpSpPr>
          <a:xfrm>
            <a:off x="9182401" y="6078477"/>
            <a:ext cx="2810126" cy="707886"/>
            <a:chOff x="8259015" y="5981699"/>
            <a:chExt cx="2810126" cy="707886"/>
          </a:xfrm>
        </p:grpSpPr>
        <p:pic>
          <p:nvPicPr>
            <p:cNvPr id="11" name="Picture 10">
              <a:extLst>
                <a:ext uri="{FF2B5EF4-FFF2-40B4-BE49-F238E27FC236}">
                  <a16:creationId xmlns:a16="http://schemas.microsoft.com/office/drawing/2014/main" id="{595EE9D4-6741-4E4E-8886-ABEA40C3F2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2" name="TextBox 11">
              <a:extLst>
                <a:ext uri="{FF2B5EF4-FFF2-40B4-BE49-F238E27FC236}">
                  <a16:creationId xmlns:a16="http://schemas.microsoft.com/office/drawing/2014/main" id="{1CDF1509-B5FE-4B00-8702-46AD40D76009}"/>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115662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89EC5-FF71-4E9E-8039-FB2766C65ADE}"/>
              </a:ext>
            </a:extLst>
          </p:cNvPr>
          <p:cNvSpPr>
            <a:spLocks noGrp="1"/>
          </p:cNvSpPr>
          <p:nvPr>
            <p:ph type="title"/>
          </p:nvPr>
        </p:nvSpPr>
        <p:spPr/>
        <p:txBody>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Long Term Look</a:t>
            </a:r>
            <a:br>
              <a:rPr lang="en-US"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800" b="1" u="sng">
                <a:solidFill>
                  <a:prstClr val="black"/>
                </a:solidFill>
                <a:effectLst>
                  <a:outerShdw blurRad="38100" dist="38100" dir="2700000" algn="tl">
                    <a:srgbClr val="000000">
                      <a:alpha val="43137"/>
                    </a:srgbClr>
                  </a:outerShdw>
                </a:effectLst>
                <a:latin typeface="Arial Nova" panose="020B0504020202020204" pitchFamily="34" charset="0"/>
              </a:rPr>
              <a:t>Begin With The HMO</a:t>
            </a:r>
            <a:endParaRPr lang="en-US"/>
          </a:p>
        </p:txBody>
      </p:sp>
      <p:graphicFrame>
        <p:nvGraphicFramePr>
          <p:cNvPr id="4" name="Table 4">
            <a:extLst>
              <a:ext uri="{FF2B5EF4-FFF2-40B4-BE49-F238E27FC236}">
                <a16:creationId xmlns:a16="http://schemas.microsoft.com/office/drawing/2014/main" id="{B0EC05FE-FE1A-4E78-9897-87BBEF20E534}"/>
              </a:ext>
            </a:extLst>
          </p:cNvPr>
          <p:cNvGraphicFramePr>
            <a:graphicFrameLocks noGrp="1"/>
          </p:cNvGraphicFramePr>
          <p:nvPr>
            <p:ph idx="1"/>
          </p:nvPr>
        </p:nvGraphicFramePr>
        <p:xfrm>
          <a:off x="0" y="1825625"/>
          <a:ext cx="12192000" cy="3442800"/>
        </p:xfrm>
        <a:graphic>
          <a:graphicData uri="http://schemas.openxmlformats.org/drawingml/2006/table">
            <a:tbl>
              <a:tblPr firstRow="1" bandRow="1">
                <a:tableStyleId>{5C22544A-7EE6-4342-B048-85BDC9FD1C3A}</a:tableStyleId>
              </a:tblPr>
              <a:tblGrid>
                <a:gridCol w="789709">
                  <a:extLst>
                    <a:ext uri="{9D8B030D-6E8A-4147-A177-3AD203B41FA5}">
                      <a16:colId xmlns:a16="http://schemas.microsoft.com/office/drawing/2014/main" val="3532252946"/>
                    </a:ext>
                  </a:extLst>
                </a:gridCol>
                <a:gridCol w="942109">
                  <a:extLst>
                    <a:ext uri="{9D8B030D-6E8A-4147-A177-3AD203B41FA5}">
                      <a16:colId xmlns:a16="http://schemas.microsoft.com/office/drawing/2014/main" val="1276126488"/>
                    </a:ext>
                  </a:extLst>
                </a:gridCol>
                <a:gridCol w="1039091">
                  <a:extLst>
                    <a:ext uri="{9D8B030D-6E8A-4147-A177-3AD203B41FA5}">
                      <a16:colId xmlns:a16="http://schemas.microsoft.com/office/drawing/2014/main" val="1503516502"/>
                    </a:ext>
                  </a:extLst>
                </a:gridCol>
                <a:gridCol w="1052946">
                  <a:extLst>
                    <a:ext uri="{9D8B030D-6E8A-4147-A177-3AD203B41FA5}">
                      <a16:colId xmlns:a16="http://schemas.microsoft.com/office/drawing/2014/main" val="2182742517"/>
                    </a:ext>
                  </a:extLst>
                </a:gridCol>
                <a:gridCol w="1011381">
                  <a:extLst>
                    <a:ext uri="{9D8B030D-6E8A-4147-A177-3AD203B41FA5}">
                      <a16:colId xmlns:a16="http://schemas.microsoft.com/office/drawing/2014/main" val="2948900928"/>
                    </a:ext>
                  </a:extLst>
                </a:gridCol>
                <a:gridCol w="1025237">
                  <a:extLst>
                    <a:ext uri="{9D8B030D-6E8A-4147-A177-3AD203B41FA5}">
                      <a16:colId xmlns:a16="http://schemas.microsoft.com/office/drawing/2014/main" val="1832583935"/>
                    </a:ext>
                  </a:extLst>
                </a:gridCol>
                <a:gridCol w="1025236">
                  <a:extLst>
                    <a:ext uri="{9D8B030D-6E8A-4147-A177-3AD203B41FA5}">
                      <a16:colId xmlns:a16="http://schemas.microsoft.com/office/drawing/2014/main" val="4156097040"/>
                    </a:ext>
                  </a:extLst>
                </a:gridCol>
                <a:gridCol w="1149927">
                  <a:extLst>
                    <a:ext uri="{9D8B030D-6E8A-4147-A177-3AD203B41FA5}">
                      <a16:colId xmlns:a16="http://schemas.microsoft.com/office/drawing/2014/main" val="3355496932"/>
                    </a:ext>
                  </a:extLst>
                </a:gridCol>
                <a:gridCol w="1149928">
                  <a:extLst>
                    <a:ext uri="{9D8B030D-6E8A-4147-A177-3AD203B41FA5}">
                      <a16:colId xmlns:a16="http://schemas.microsoft.com/office/drawing/2014/main" val="902217795"/>
                    </a:ext>
                  </a:extLst>
                </a:gridCol>
                <a:gridCol w="974436">
                  <a:extLst>
                    <a:ext uri="{9D8B030D-6E8A-4147-A177-3AD203B41FA5}">
                      <a16:colId xmlns:a16="http://schemas.microsoft.com/office/drawing/2014/main" val="2966597700"/>
                    </a:ext>
                  </a:extLst>
                </a:gridCol>
                <a:gridCol w="1016000">
                  <a:extLst>
                    <a:ext uri="{9D8B030D-6E8A-4147-A177-3AD203B41FA5}">
                      <a16:colId xmlns:a16="http://schemas.microsoft.com/office/drawing/2014/main" val="2112433856"/>
                    </a:ext>
                  </a:extLst>
                </a:gridCol>
                <a:gridCol w="1016000">
                  <a:extLst>
                    <a:ext uri="{9D8B030D-6E8A-4147-A177-3AD203B41FA5}">
                      <a16:colId xmlns:a16="http://schemas.microsoft.com/office/drawing/2014/main" val="2482410844"/>
                    </a:ext>
                  </a:extLst>
                </a:gridCol>
              </a:tblGrid>
              <a:tr h="860700">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Years</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2</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4</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6</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7</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8</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9</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Total</a:t>
                      </a:r>
                    </a:p>
                  </a:txBody>
                  <a:tcPr anchor="ctr"/>
                </a:tc>
                <a:extLst>
                  <a:ext uri="{0D108BD9-81ED-4DB2-BD59-A6C34878D82A}">
                    <a16:rowId xmlns:a16="http://schemas.microsoft.com/office/drawing/2014/main" val="3646341846"/>
                  </a:ext>
                </a:extLst>
              </a:tr>
              <a:tr h="860700">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HMO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r>
                        <a:rPr lang="en-US" sz="1400" b="1">
                          <a:solidFill>
                            <a:srgbClr val="FF0000"/>
                          </a:solidFill>
                          <a:effectLst>
                            <a:outerShdw blurRad="38100" dist="38100" dir="2700000" algn="tl">
                              <a:srgbClr val="000000">
                                <a:alpha val="43137"/>
                              </a:srgbClr>
                            </a:outerShdw>
                          </a:effectLst>
                          <a:latin typeface="Arial Nova" panose="020B0504020202020204" pitchFamily="34" charset="0"/>
                        </a:rPr>
                        <a:t>$6,700</a:t>
                      </a:r>
                    </a:p>
                    <a:p>
                      <a:pPr algn="ctr"/>
                      <a:r>
                        <a:rPr lang="en-US" sz="1400" b="1">
                          <a:solidFill>
                            <a:schemeClr val="tx1"/>
                          </a:solidFill>
                          <a:effectLst>
                            <a:outerShdw blurRad="38100" dist="38100" dir="2700000" algn="tl">
                              <a:srgbClr val="000000">
                                <a:alpha val="43137"/>
                              </a:srgbClr>
                            </a:outerShdw>
                          </a:effectLst>
                          <a:highlight>
                            <a:srgbClr val="FF0000"/>
                          </a:highlight>
                          <a:latin typeface="Arial Nova" panose="020B0504020202020204" pitchFamily="34" charset="0"/>
                        </a:rPr>
                        <a:t>=$7,700</a:t>
                      </a:r>
                    </a:p>
                  </a:txBody>
                  <a:tcPr anchor="ctr"/>
                </a:tc>
                <a:tc>
                  <a:txBody>
                    <a:bodyPr/>
                    <a:lstStyle/>
                    <a:p>
                      <a:pPr algn="ctr"/>
                      <a:r>
                        <a:rPr lang="en-US" sz="1400" b="1">
                          <a:solidFill>
                            <a:srgbClr val="FFFF00"/>
                          </a:solidFill>
                          <a:effectLst>
                            <a:outerShdw blurRad="38100" dist="38100" dir="2700000" algn="tl">
                              <a:srgbClr val="000000">
                                <a:alpha val="43137"/>
                              </a:srgbClr>
                            </a:outerShdw>
                          </a:effectLst>
                          <a:latin typeface="Arial Nova" panose="020B0504020202020204" pitchFamily="34" charset="0"/>
                        </a:rPr>
                        <a:t>$1,000</a:t>
                      </a:r>
                    </a:p>
                    <a:p>
                      <a:pPr algn="ctr"/>
                      <a:r>
                        <a:rPr lang="en-US" sz="1400" b="1" kern="1200">
                          <a:solidFill>
                            <a:schemeClr val="tx1"/>
                          </a:solidFill>
                          <a:effectLst>
                            <a:outerShdw blurRad="38100" dist="38100" dir="2700000" algn="tl">
                              <a:srgbClr val="000000">
                                <a:alpha val="43137"/>
                              </a:srgbClr>
                            </a:outerShdw>
                          </a:effectLst>
                          <a:highlight>
                            <a:srgbClr val="FFFF00"/>
                          </a:highlight>
                          <a:latin typeface="Arial Nova" panose="020B0504020202020204" pitchFamily="34" charset="0"/>
                          <a:ea typeface="+mn-ea"/>
                          <a:cs typeface="+mn-cs"/>
                        </a:rPr>
                        <a:t>=$8,700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=$9,200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=$9,700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$11,700</a:t>
                      </a:r>
                    </a:p>
                  </a:txBody>
                  <a:tcPr anchor="ctr"/>
                </a:tc>
                <a:extLst>
                  <a:ext uri="{0D108BD9-81ED-4DB2-BD59-A6C34878D82A}">
                    <a16:rowId xmlns:a16="http://schemas.microsoft.com/office/drawing/2014/main" val="91458531"/>
                  </a:ext>
                </a:extLst>
              </a:tr>
              <a:tr h="860700">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PPO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extLst>
                  <a:ext uri="{0D108BD9-81ED-4DB2-BD59-A6C34878D82A}">
                    <a16:rowId xmlns:a16="http://schemas.microsoft.com/office/drawing/2014/main" val="3745049776"/>
                  </a:ext>
                </a:extLst>
              </a:tr>
              <a:tr h="860700">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Sup</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$3,000</a:t>
                      </a: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extLst>
                  <a:ext uri="{0D108BD9-81ED-4DB2-BD59-A6C34878D82A}">
                    <a16:rowId xmlns:a16="http://schemas.microsoft.com/office/drawing/2014/main" val="72830661"/>
                  </a:ext>
                </a:extLst>
              </a:tr>
            </a:tbl>
          </a:graphicData>
        </a:graphic>
      </p:graphicFrame>
      <p:sp>
        <p:nvSpPr>
          <p:cNvPr id="9" name="TextBox 8">
            <a:extLst>
              <a:ext uri="{FF2B5EF4-FFF2-40B4-BE49-F238E27FC236}">
                <a16:creationId xmlns:a16="http://schemas.microsoft.com/office/drawing/2014/main" id="{27AF5EFD-6017-4B62-A4BA-8A6D28EFCFB3}"/>
              </a:ext>
            </a:extLst>
          </p:cNvPr>
          <p:cNvSpPr txBox="1"/>
          <p:nvPr/>
        </p:nvSpPr>
        <p:spPr>
          <a:xfrm>
            <a:off x="838200" y="5403362"/>
            <a:ext cx="6012873" cy="923330"/>
          </a:xfrm>
          <a:prstGeom prst="rect">
            <a:avLst/>
          </a:prstGeom>
          <a:noFill/>
        </p:spPr>
        <p:txBody>
          <a:bodyPr wrap="square" rtlCol="0">
            <a:spAutoFit/>
          </a:bodyPr>
          <a:lstStyle/>
          <a:p>
            <a:r>
              <a:rPr lang="en-US">
                <a:latin typeface="Arial Nova" panose="020B0504020202020204" pitchFamily="34" charset="0"/>
              </a:rPr>
              <a:t>*Note: We also give them an example of what would happen if they had a </a:t>
            </a:r>
            <a:r>
              <a:rPr lang="en-US" b="1" i="1" u="sng">
                <a:solidFill>
                  <a:srgbClr val="FF0000"/>
                </a:solidFill>
                <a:latin typeface="Arial Nova" panose="020B0504020202020204" pitchFamily="34" charset="0"/>
              </a:rPr>
              <a:t>catastrophic year</a:t>
            </a:r>
            <a:r>
              <a:rPr lang="en-US">
                <a:latin typeface="Arial Nova" panose="020B0504020202020204" pitchFamily="34" charset="0"/>
              </a:rPr>
              <a:t>. When giving this example use a high version of their max out of pocket.</a:t>
            </a:r>
          </a:p>
        </p:txBody>
      </p:sp>
      <p:sp>
        <p:nvSpPr>
          <p:cNvPr id="10" name="TextBox 9">
            <a:extLst>
              <a:ext uri="{FF2B5EF4-FFF2-40B4-BE49-F238E27FC236}">
                <a16:creationId xmlns:a16="http://schemas.microsoft.com/office/drawing/2014/main" id="{151051F4-0A0A-4024-870B-CB53C6EB5F21}"/>
              </a:ext>
            </a:extLst>
          </p:cNvPr>
          <p:cNvSpPr txBox="1"/>
          <p:nvPr/>
        </p:nvSpPr>
        <p:spPr>
          <a:xfrm>
            <a:off x="8458203" y="261600"/>
            <a:ext cx="3449782" cy="1477328"/>
          </a:xfrm>
          <a:prstGeom prst="rect">
            <a:avLst/>
          </a:prstGeom>
          <a:noFill/>
        </p:spPr>
        <p:txBody>
          <a:bodyPr wrap="square" rtlCol="0">
            <a:spAutoFit/>
          </a:bodyPr>
          <a:lstStyle/>
          <a:p>
            <a:r>
              <a:rPr lang="en-US">
                <a:latin typeface="Arial Nova" panose="020B0504020202020204" pitchFamily="34" charset="0"/>
              </a:rPr>
              <a:t>*Note: The year </a:t>
            </a:r>
            <a:r>
              <a:rPr lang="en-US" b="1" i="1" u="sng">
                <a:highlight>
                  <a:srgbClr val="FFFF00"/>
                </a:highlight>
                <a:latin typeface="Arial Nova" panose="020B0504020202020204" pitchFamily="34" charset="0"/>
              </a:rPr>
              <a:t>following a catastrophic year</a:t>
            </a:r>
            <a:r>
              <a:rPr lang="en-US" b="1" i="1" u="sng">
                <a:latin typeface="Arial Nova" panose="020B0504020202020204" pitchFamily="34" charset="0"/>
              </a:rPr>
              <a:t> </a:t>
            </a:r>
            <a:r>
              <a:rPr lang="en-US">
                <a:latin typeface="Arial Nova" panose="020B0504020202020204" pitchFamily="34" charset="0"/>
              </a:rPr>
              <a:t>will be higher due to recovery, so we double the cost of a </a:t>
            </a:r>
            <a:r>
              <a:rPr lang="en-US" b="1" i="1" u="sng">
                <a:solidFill>
                  <a:srgbClr val="00B050"/>
                </a:solidFill>
                <a:latin typeface="Arial Nova" panose="020B0504020202020204" pitchFamily="34" charset="0"/>
              </a:rPr>
              <a:t>normal year</a:t>
            </a:r>
            <a:r>
              <a:rPr lang="en-US">
                <a:latin typeface="Arial Nova" panose="020B0504020202020204" pitchFamily="34" charset="0"/>
              </a:rPr>
              <a:t>.</a:t>
            </a:r>
          </a:p>
        </p:txBody>
      </p:sp>
      <p:sp>
        <p:nvSpPr>
          <p:cNvPr id="11" name="TextBox 10">
            <a:extLst>
              <a:ext uri="{FF2B5EF4-FFF2-40B4-BE49-F238E27FC236}">
                <a16:creationId xmlns:a16="http://schemas.microsoft.com/office/drawing/2014/main" id="{68CAB27A-ECCF-48A2-AC74-56A9663EC435}"/>
              </a:ext>
            </a:extLst>
          </p:cNvPr>
          <p:cNvSpPr txBox="1"/>
          <p:nvPr/>
        </p:nvSpPr>
        <p:spPr>
          <a:xfrm>
            <a:off x="838199" y="230188"/>
            <a:ext cx="2895599" cy="1200329"/>
          </a:xfrm>
          <a:prstGeom prst="rect">
            <a:avLst/>
          </a:prstGeom>
          <a:noFill/>
        </p:spPr>
        <p:txBody>
          <a:bodyPr wrap="square" rtlCol="0">
            <a:spAutoFit/>
          </a:bodyPr>
          <a:lstStyle/>
          <a:p>
            <a:r>
              <a:rPr lang="en-US">
                <a:latin typeface="Arial Nova" panose="020B0504020202020204" pitchFamily="34" charset="0"/>
              </a:rPr>
              <a:t>*We want to give the client a breakdown of what their upcoming years will potentially look like.</a:t>
            </a:r>
          </a:p>
        </p:txBody>
      </p:sp>
      <p:grpSp>
        <p:nvGrpSpPr>
          <p:cNvPr id="14" name="Group 13">
            <a:extLst>
              <a:ext uri="{FF2B5EF4-FFF2-40B4-BE49-F238E27FC236}">
                <a16:creationId xmlns:a16="http://schemas.microsoft.com/office/drawing/2014/main" id="{26FEC74C-E3CF-4F99-B053-D1FD2AF233CD}"/>
              </a:ext>
            </a:extLst>
          </p:cNvPr>
          <p:cNvGrpSpPr/>
          <p:nvPr/>
        </p:nvGrpSpPr>
        <p:grpSpPr>
          <a:xfrm>
            <a:off x="9182401" y="6078477"/>
            <a:ext cx="2810126" cy="707886"/>
            <a:chOff x="8259015" y="5981699"/>
            <a:chExt cx="2810126" cy="707886"/>
          </a:xfrm>
        </p:grpSpPr>
        <p:pic>
          <p:nvPicPr>
            <p:cNvPr id="15" name="Picture 14">
              <a:extLst>
                <a:ext uri="{FF2B5EF4-FFF2-40B4-BE49-F238E27FC236}">
                  <a16:creationId xmlns:a16="http://schemas.microsoft.com/office/drawing/2014/main" id="{48A7E7D3-7C19-4DC7-978D-EB1927093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6" name="TextBox 15">
              <a:extLst>
                <a:ext uri="{FF2B5EF4-FFF2-40B4-BE49-F238E27FC236}">
                  <a16:creationId xmlns:a16="http://schemas.microsoft.com/office/drawing/2014/main" id="{C5C6B29A-F9CA-4021-9150-DB3ECCC2C36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103808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A89DB3F6-34F8-AA4C-9DAF-75C71B081B8D}"/>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14" name="Group 13">
            <a:extLst>
              <a:ext uri="{FF2B5EF4-FFF2-40B4-BE49-F238E27FC236}">
                <a16:creationId xmlns:a16="http://schemas.microsoft.com/office/drawing/2014/main" id="{9C539277-1E4A-4176-9214-C4D10D5E8AC6}"/>
              </a:ext>
            </a:extLst>
          </p:cNvPr>
          <p:cNvGrpSpPr/>
          <p:nvPr/>
        </p:nvGrpSpPr>
        <p:grpSpPr>
          <a:xfrm>
            <a:off x="8966151" y="6079235"/>
            <a:ext cx="2810126" cy="707886"/>
            <a:chOff x="8259015" y="5981699"/>
            <a:chExt cx="2810126" cy="707886"/>
          </a:xfrm>
        </p:grpSpPr>
        <p:pic>
          <p:nvPicPr>
            <p:cNvPr id="15" name="Picture 14">
              <a:extLst>
                <a:ext uri="{FF2B5EF4-FFF2-40B4-BE49-F238E27FC236}">
                  <a16:creationId xmlns:a16="http://schemas.microsoft.com/office/drawing/2014/main" id="{DE109ED6-6603-4887-90EB-9172639D2A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6" name="TextBox 15">
              <a:extLst>
                <a:ext uri="{FF2B5EF4-FFF2-40B4-BE49-F238E27FC236}">
                  <a16:creationId xmlns:a16="http://schemas.microsoft.com/office/drawing/2014/main" id="{D651D1B9-2BC7-43F0-9F52-3B983D223CE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0047452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202F-9531-41CA-85B8-3E5F82C9E450}"/>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Long Term Look</a:t>
            </a:r>
            <a:br>
              <a:rPr lang="en-US" sz="49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800" b="1" u="sng">
                <a:solidFill>
                  <a:prstClr val="black"/>
                </a:solidFill>
                <a:effectLst>
                  <a:outerShdw blurRad="38100" dist="38100" dir="2700000" algn="tl">
                    <a:srgbClr val="000000">
                      <a:alpha val="43137"/>
                    </a:srgbClr>
                  </a:outerShdw>
                </a:effectLst>
                <a:latin typeface="Arial Nova" panose="020B0504020202020204" pitchFamily="34" charset="0"/>
              </a:rPr>
              <a:t>Continue With The PPO</a:t>
            </a:r>
            <a:endParaRPr lang="en-US"/>
          </a:p>
        </p:txBody>
      </p:sp>
      <p:graphicFrame>
        <p:nvGraphicFramePr>
          <p:cNvPr id="4" name="Table 4">
            <a:extLst>
              <a:ext uri="{FF2B5EF4-FFF2-40B4-BE49-F238E27FC236}">
                <a16:creationId xmlns:a16="http://schemas.microsoft.com/office/drawing/2014/main" id="{EA8035AD-3324-4107-8705-3A3975AF896C}"/>
              </a:ext>
            </a:extLst>
          </p:cNvPr>
          <p:cNvGraphicFramePr>
            <a:graphicFrameLocks noGrp="1"/>
          </p:cNvGraphicFramePr>
          <p:nvPr>
            <p:ph idx="1"/>
          </p:nvPr>
        </p:nvGraphicFramePr>
        <p:xfrm>
          <a:off x="0" y="1825625"/>
          <a:ext cx="12192000" cy="3231284"/>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252792299"/>
                    </a:ext>
                  </a:extLst>
                </a:gridCol>
                <a:gridCol w="1016000">
                  <a:extLst>
                    <a:ext uri="{9D8B030D-6E8A-4147-A177-3AD203B41FA5}">
                      <a16:colId xmlns:a16="http://schemas.microsoft.com/office/drawing/2014/main" val="1871971493"/>
                    </a:ext>
                  </a:extLst>
                </a:gridCol>
                <a:gridCol w="1016000">
                  <a:extLst>
                    <a:ext uri="{9D8B030D-6E8A-4147-A177-3AD203B41FA5}">
                      <a16:colId xmlns:a16="http://schemas.microsoft.com/office/drawing/2014/main" val="1675971518"/>
                    </a:ext>
                  </a:extLst>
                </a:gridCol>
                <a:gridCol w="1016000">
                  <a:extLst>
                    <a:ext uri="{9D8B030D-6E8A-4147-A177-3AD203B41FA5}">
                      <a16:colId xmlns:a16="http://schemas.microsoft.com/office/drawing/2014/main" val="1232472313"/>
                    </a:ext>
                  </a:extLst>
                </a:gridCol>
                <a:gridCol w="1016000">
                  <a:extLst>
                    <a:ext uri="{9D8B030D-6E8A-4147-A177-3AD203B41FA5}">
                      <a16:colId xmlns:a16="http://schemas.microsoft.com/office/drawing/2014/main" val="1292745558"/>
                    </a:ext>
                  </a:extLst>
                </a:gridCol>
                <a:gridCol w="1016000">
                  <a:extLst>
                    <a:ext uri="{9D8B030D-6E8A-4147-A177-3AD203B41FA5}">
                      <a16:colId xmlns:a16="http://schemas.microsoft.com/office/drawing/2014/main" val="2422950599"/>
                    </a:ext>
                  </a:extLst>
                </a:gridCol>
                <a:gridCol w="1016000">
                  <a:extLst>
                    <a:ext uri="{9D8B030D-6E8A-4147-A177-3AD203B41FA5}">
                      <a16:colId xmlns:a16="http://schemas.microsoft.com/office/drawing/2014/main" val="3255950766"/>
                    </a:ext>
                  </a:extLst>
                </a:gridCol>
                <a:gridCol w="1016000">
                  <a:extLst>
                    <a:ext uri="{9D8B030D-6E8A-4147-A177-3AD203B41FA5}">
                      <a16:colId xmlns:a16="http://schemas.microsoft.com/office/drawing/2014/main" val="976954318"/>
                    </a:ext>
                  </a:extLst>
                </a:gridCol>
                <a:gridCol w="1016000">
                  <a:extLst>
                    <a:ext uri="{9D8B030D-6E8A-4147-A177-3AD203B41FA5}">
                      <a16:colId xmlns:a16="http://schemas.microsoft.com/office/drawing/2014/main" val="4246723011"/>
                    </a:ext>
                  </a:extLst>
                </a:gridCol>
                <a:gridCol w="1016000">
                  <a:extLst>
                    <a:ext uri="{9D8B030D-6E8A-4147-A177-3AD203B41FA5}">
                      <a16:colId xmlns:a16="http://schemas.microsoft.com/office/drawing/2014/main" val="2346359369"/>
                    </a:ext>
                  </a:extLst>
                </a:gridCol>
                <a:gridCol w="1016000">
                  <a:extLst>
                    <a:ext uri="{9D8B030D-6E8A-4147-A177-3AD203B41FA5}">
                      <a16:colId xmlns:a16="http://schemas.microsoft.com/office/drawing/2014/main" val="3061490810"/>
                    </a:ext>
                  </a:extLst>
                </a:gridCol>
                <a:gridCol w="1016000">
                  <a:extLst>
                    <a:ext uri="{9D8B030D-6E8A-4147-A177-3AD203B41FA5}">
                      <a16:colId xmlns:a16="http://schemas.microsoft.com/office/drawing/2014/main" val="2869263744"/>
                    </a:ext>
                  </a:extLst>
                </a:gridCol>
              </a:tblGrid>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Years</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2</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4</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6</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7</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8</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9</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Total</a:t>
                      </a:r>
                    </a:p>
                  </a:txBody>
                  <a:tcPr anchor="ctr"/>
                </a:tc>
                <a:extLst>
                  <a:ext uri="{0D108BD9-81ED-4DB2-BD59-A6C34878D82A}">
                    <a16:rowId xmlns:a16="http://schemas.microsoft.com/office/drawing/2014/main" val="3430191110"/>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HMO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r>
                        <a:rPr lang="en-US" sz="1400" b="1">
                          <a:solidFill>
                            <a:srgbClr val="FF0000"/>
                          </a:solidFill>
                          <a:effectLst>
                            <a:outerShdw blurRad="38100" dist="38100" dir="2700000" algn="tl">
                              <a:srgbClr val="000000">
                                <a:alpha val="43137"/>
                              </a:srgbClr>
                            </a:outerShdw>
                          </a:effectLst>
                          <a:latin typeface="Arial Nova" panose="020B0504020202020204" pitchFamily="34" charset="0"/>
                        </a:rPr>
                        <a:t>$6,700</a:t>
                      </a:r>
                    </a:p>
                    <a:p>
                      <a:pPr algn="ctr"/>
                      <a:r>
                        <a:rPr lang="en-US" sz="1400" b="1">
                          <a:solidFill>
                            <a:schemeClr val="tx1"/>
                          </a:solidFill>
                          <a:effectLst>
                            <a:outerShdw blurRad="38100" dist="38100" dir="2700000" algn="tl">
                              <a:srgbClr val="000000">
                                <a:alpha val="43137"/>
                              </a:srgbClr>
                            </a:outerShdw>
                          </a:effectLst>
                          <a:highlight>
                            <a:srgbClr val="FF0000"/>
                          </a:highlight>
                          <a:latin typeface="Arial Nova" panose="020B0504020202020204" pitchFamily="34" charset="0"/>
                        </a:rPr>
                        <a:t>=$7,700</a:t>
                      </a:r>
                    </a:p>
                  </a:txBody>
                  <a:tcPr anchor="ctr"/>
                </a:tc>
                <a:tc>
                  <a:txBody>
                    <a:bodyPr/>
                    <a:lstStyle/>
                    <a:p>
                      <a:pPr algn="ctr"/>
                      <a:r>
                        <a:rPr lang="en-US" sz="1400" b="1">
                          <a:solidFill>
                            <a:srgbClr val="FFFF00"/>
                          </a:solidFill>
                          <a:effectLst>
                            <a:outerShdw blurRad="38100" dist="38100" dir="2700000" algn="tl">
                              <a:srgbClr val="000000">
                                <a:alpha val="43137"/>
                              </a:srgbClr>
                            </a:outerShdw>
                          </a:effectLst>
                          <a:latin typeface="Arial Nova" panose="020B0504020202020204" pitchFamily="34" charset="0"/>
                        </a:rPr>
                        <a:t>$1,000</a:t>
                      </a:r>
                    </a:p>
                    <a:p>
                      <a:pPr algn="ctr"/>
                      <a:r>
                        <a:rPr lang="en-US" sz="1400" b="1" kern="1200">
                          <a:solidFill>
                            <a:schemeClr val="tx1"/>
                          </a:solidFill>
                          <a:effectLst>
                            <a:outerShdw blurRad="38100" dist="38100" dir="2700000" algn="tl">
                              <a:srgbClr val="000000">
                                <a:alpha val="43137"/>
                              </a:srgbClr>
                            </a:outerShdw>
                          </a:effectLst>
                          <a:highlight>
                            <a:srgbClr val="FFFF00"/>
                          </a:highlight>
                          <a:latin typeface="Arial Nova" panose="020B0504020202020204" pitchFamily="34" charset="0"/>
                          <a:ea typeface="+mn-ea"/>
                          <a:cs typeface="+mn-cs"/>
                        </a:rPr>
                        <a:t>=$8,700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chemeClr val="tx1"/>
                          </a:solidFill>
                          <a:effectLst>
                            <a:outerShdw blurRad="38100" dist="38100" dir="2700000" algn="tl">
                              <a:srgbClr val="000000">
                                <a:alpha val="43137"/>
                              </a:srgbClr>
                            </a:outerShdw>
                          </a:effectLst>
                          <a:highlight>
                            <a:srgbClr val="00FF00"/>
                          </a:highlight>
                          <a:latin typeface="Arial Nova" panose="020B0504020202020204" pitchFamily="34" charset="0"/>
                        </a:rPr>
                        <a:t>=$9,200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=$9,700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=$11,700</a:t>
                      </a:r>
                    </a:p>
                  </a:txBody>
                  <a:tcPr anchor="ctr"/>
                </a:tc>
                <a:tc>
                  <a:txBody>
                    <a:bodyPr/>
                    <a:lstStyle/>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$11,700</a:t>
                      </a:r>
                    </a:p>
                  </a:txBody>
                  <a:tcPr anchor="ctr"/>
                </a:tc>
                <a:extLst>
                  <a:ext uri="{0D108BD9-81ED-4DB2-BD59-A6C34878D82A}">
                    <a16:rowId xmlns:a16="http://schemas.microsoft.com/office/drawing/2014/main" val="2199172727"/>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PPO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=$2,000</a:t>
                      </a:r>
                    </a:p>
                  </a:txBody>
                  <a:tcPr anchor="ctr"/>
                </a:tc>
                <a:tc>
                  <a:txBody>
                    <a:bodyPr/>
                    <a:lstStyle/>
                    <a:p>
                      <a:pPr algn="ctr"/>
                      <a:r>
                        <a:rPr lang="en-US" sz="1400" b="1">
                          <a:solidFill>
                            <a:srgbClr val="FF0000"/>
                          </a:solidFill>
                          <a:effectLst>
                            <a:outerShdw blurRad="38100" dist="38100" dir="2700000" algn="tl">
                              <a:srgbClr val="000000">
                                <a:alpha val="43137"/>
                              </a:srgbClr>
                            </a:outerShdw>
                          </a:effectLst>
                          <a:latin typeface="Arial Nova" panose="020B0504020202020204" pitchFamily="34" charset="0"/>
                        </a:rPr>
                        <a:t>$6,700</a:t>
                      </a:r>
                    </a:p>
                    <a:p>
                      <a:pPr algn="ctr"/>
                      <a:r>
                        <a:rPr lang="en-US" sz="1400" b="1">
                          <a:effectLst>
                            <a:outerShdw blurRad="38100" dist="38100" dir="2700000" algn="tl">
                              <a:srgbClr val="000000">
                                <a:alpha val="43137"/>
                              </a:srgbClr>
                            </a:outerShdw>
                          </a:effectLst>
                          <a:highlight>
                            <a:srgbClr val="FF0000"/>
                          </a:highlight>
                          <a:latin typeface="Arial Nova" panose="020B0504020202020204" pitchFamily="34" charset="0"/>
                        </a:rPr>
                        <a:t>=$8,700</a:t>
                      </a:r>
                    </a:p>
                  </a:txBody>
                  <a:tcPr anchor="ctr"/>
                </a:tc>
                <a:tc>
                  <a:txBody>
                    <a:bodyPr/>
                    <a:lstStyle/>
                    <a:p>
                      <a:pPr algn="ctr"/>
                      <a:r>
                        <a:rPr lang="en-US" sz="1400" b="1">
                          <a:solidFill>
                            <a:srgbClr val="FFFF00"/>
                          </a:solidFill>
                          <a:effectLst>
                            <a:outerShdw blurRad="38100" dist="38100" dir="2700000" algn="tl">
                              <a:srgbClr val="000000">
                                <a:alpha val="43137"/>
                              </a:srgbClr>
                            </a:outerShdw>
                          </a:effectLst>
                          <a:latin typeface="Arial Nova" panose="020B0504020202020204" pitchFamily="34" charset="0"/>
                        </a:rPr>
                        <a:t>$2,000</a:t>
                      </a:r>
                    </a:p>
                    <a:p>
                      <a:pPr algn="ctr"/>
                      <a:r>
                        <a:rPr lang="en-US" sz="1400" b="1">
                          <a:effectLst>
                            <a:outerShdw blurRad="38100" dist="38100" dir="2700000" algn="tl">
                              <a:srgbClr val="000000">
                                <a:alpha val="43137"/>
                              </a:srgbClr>
                            </a:outerShdw>
                          </a:effectLst>
                          <a:highlight>
                            <a:srgbClr val="FFFF00"/>
                          </a:highlight>
                          <a:latin typeface="Arial Nova" panose="020B0504020202020204" pitchFamily="34" charset="0"/>
                        </a:rPr>
                        <a:t>=$10,700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chemeClr val="tx1"/>
                          </a:solidFill>
                          <a:effectLst>
                            <a:outerShdw blurRad="38100" dist="38100" dir="2700000" algn="tl">
                              <a:srgbClr val="000000">
                                <a:alpha val="43137"/>
                              </a:srgbClr>
                            </a:outerShdw>
                          </a:effectLst>
                          <a:highlight>
                            <a:srgbClr val="00FF00"/>
                          </a:highlight>
                          <a:latin typeface="Arial Nova" panose="020B0504020202020204" pitchFamily="34" charset="0"/>
                        </a:rPr>
                        <a:t>=$11,700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=$12,700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=$13,700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=$14,700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=$15,700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=$16,700</a:t>
                      </a:r>
                    </a:p>
                  </a:txBody>
                  <a:tcPr anchor="ctr"/>
                </a:tc>
                <a:tc>
                  <a:txBody>
                    <a:bodyPr/>
                    <a:lstStyle/>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$16,700</a:t>
                      </a:r>
                    </a:p>
                  </a:txBody>
                  <a:tcPr anchor="ctr"/>
                </a:tc>
                <a:extLst>
                  <a:ext uri="{0D108BD9-81ED-4DB2-BD59-A6C34878D82A}">
                    <a16:rowId xmlns:a16="http://schemas.microsoft.com/office/drawing/2014/main" val="643112775"/>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Sup</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$3,000</a:t>
                      </a: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dirty="0">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a:effectLst>
                          <a:outerShdw blurRad="38100" dist="38100" dir="2700000" algn="tl">
                            <a:srgbClr val="000000">
                              <a:alpha val="43137"/>
                            </a:srgbClr>
                          </a:outerShdw>
                        </a:effectLst>
                        <a:latin typeface="Arial Nova" panose="020B0504020202020204" pitchFamily="34" charset="0"/>
                      </a:endParaRPr>
                    </a:p>
                  </a:txBody>
                  <a:tcPr anchor="ctr"/>
                </a:tc>
                <a:tc>
                  <a:txBody>
                    <a:bodyPr/>
                    <a:lstStyle/>
                    <a:p>
                      <a:pPr algn="ctr"/>
                      <a:endParaRPr lang="en-US" sz="1400" b="1" dirty="0">
                        <a:effectLst>
                          <a:outerShdw blurRad="38100" dist="38100" dir="2700000" algn="tl">
                            <a:srgbClr val="000000">
                              <a:alpha val="43137"/>
                            </a:srgbClr>
                          </a:outerShdw>
                        </a:effectLst>
                        <a:latin typeface="Arial Nova" panose="020B0504020202020204" pitchFamily="34" charset="0"/>
                      </a:endParaRPr>
                    </a:p>
                  </a:txBody>
                  <a:tcPr anchor="ctr"/>
                </a:tc>
                <a:extLst>
                  <a:ext uri="{0D108BD9-81ED-4DB2-BD59-A6C34878D82A}">
                    <a16:rowId xmlns:a16="http://schemas.microsoft.com/office/drawing/2014/main" val="900970408"/>
                  </a:ext>
                </a:extLst>
              </a:tr>
            </a:tbl>
          </a:graphicData>
        </a:graphic>
      </p:graphicFrame>
      <p:sp>
        <p:nvSpPr>
          <p:cNvPr id="7" name="Rectangle 6">
            <a:extLst>
              <a:ext uri="{FF2B5EF4-FFF2-40B4-BE49-F238E27FC236}">
                <a16:creationId xmlns:a16="http://schemas.microsoft.com/office/drawing/2014/main" id="{0A621BFA-F9E4-4B17-913D-3D969A6A95BA}"/>
              </a:ext>
            </a:extLst>
          </p:cNvPr>
          <p:cNvSpPr/>
          <p:nvPr/>
        </p:nvSpPr>
        <p:spPr>
          <a:xfrm>
            <a:off x="637309" y="625296"/>
            <a:ext cx="3048000" cy="1200329"/>
          </a:xfrm>
          <a:prstGeom prst="rect">
            <a:avLst/>
          </a:prstGeom>
        </p:spPr>
        <p:txBody>
          <a:bodyPr wrap="square">
            <a:spAutoFit/>
          </a:bodyPr>
          <a:lstStyle/>
          <a:p>
            <a:r>
              <a:rPr lang="en-US">
                <a:latin typeface="Arial Nova" panose="020B0504020202020204" pitchFamily="34" charset="0"/>
              </a:rPr>
              <a:t>*We want to give the client a breakdown of what their upcoming years will potentially look like.</a:t>
            </a:r>
          </a:p>
        </p:txBody>
      </p:sp>
      <p:sp>
        <p:nvSpPr>
          <p:cNvPr id="8" name="Rectangle 7">
            <a:extLst>
              <a:ext uri="{FF2B5EF4-FFF2-40B4-BE49-F238E27FC236}">
                <a16:creationId xmlns:a16="http://schemas.microsoft.com/office/drawing/2014/main" id="{0403ED43-4A42-405B-9E5B-938426F9CBED}"/>
              </a:ext>
            </a:extLst>
          </p:cNvPr>
          <p:cNvSpPr/>
          <p:nvPr/>
        </p:nvSpPr>
        <p:spPr>
          <a:xfrm>
            <a:off x="8506693" y="625295"/>
            <a:ext cx="3477491" cy="1200329"/>
          </a:xfrm>
          <a:prstGeom prst="rect">
            <a:avLst/>
          </a:prstGeom>
        </p:spPr>
        <p:txBody>
          <a:bodyPr wrap="square">
            <a:spAutoFit/>
          </a:bodyPr>
          <a:lstStyle/>
          <a:p>
            <a:r>
              <a:rPr lang="en-US">
                <a:latin typeface="Arial Nova" panose="020B0504020202020204" pitchFamily="34" charset="0"/>
              </a:rPr>
              <a:t>*Note: The year </a:t>
            </a:r>
            <a:r>
              <a:rPr lang="en-US" b="1" i="1" u="sng">
                <a:highlight>
                  <a:srgbClr val="FFFF00"/>
                </a:highlight>
                <a:latin typeface="Arial Nova" panose="020B0504020202020204" pitchFamily="34" charset="0"/>
              </a:rPr>
              <a:t>following a catastrophic year</a:t>
            </a:r>
            <a:r>
              <a:rPr lang="en-US" b="1" i="1" u="sng">
                <a:latin typeface="Arial Nova" panose="020B0504020202020204" pitchFamily="34" charset="0"/>
              </a:rPr>
              <a:t> </a:t>
            </a:r>
            <a:r>
              <a:rPr lang="en-US">
                <a:latin typeface="Arial Nova" panose="020B0504020202020204" pitchFamily="34" charset="0"/>
              </a:rPr>
              <a:t>will be higher due to recovery, so we double the cost of a </a:t>
            </a:r>
            <a:r>
              <a:rPr lang="en-US" b="1" i="1" u="sng">
                <a:solidFill>
                  <a:srgbClr val="00B050"/>
                </a:solidFill>
                <a:latin typeface="Arial Nova" panose="020B0504020202020204" pitchFamily="34" charset="0"/>
              </a:rPr>
              <a:t>normal year</a:t>
            </a:r>
            <a:r>
              <a:rPr lang="en-US">
                <a:latin typeface="Arial Nova" panose="020B0504020202020204" pitchFamily="34" charset="0"/>
              </a:rPr>
              <a:t>.</a:t>
            </a:r>
          </a:p>
        </p:txBody>
      </p:sp>
      <p:sp>
        <p:nvSpPr>
          <p:cNvPr id="9" name="Rectangle 8">
            <a:extLst>
              <a:ext uri="{FF2B5EF4-FFF2-40B4-BE49-F238E27FC236}">
                <a16:creationId xmlns:a16="http://schemas.microsoft.com/office/drawing/2014/main" id="{2E998861-6558-46FC-AB5C-E33C1E29EF8D}"/>
              </a:ext>
            </a:extLst>
          </p:cNvPr>
          <p:cNvSpPr/>
          <p:nvPr/>
        </p:nvSpPr>
        <p:spPr>
          <a:xfrm>
            <a:off x="637309" y="5191846"/>
            <a:ext cx="6096000" cy="923330"/>
          </a:xfrm>
          <a:prstGeom prst="rect">
            <a:avLst/>
          </a:prstGeom>
        </p:spPr>
        <p:txBody>
          <a:bodyPr>
            <a:spAutoFit/>
          </a:bodyPr>
          <a:lstStyle/>
          <a:p>
            <a:r>
              <a:rPr lang="en-US">
                <a:latin typeface="Arial Nova" panose="020B0504020202020204" pitchFamily="34" charset="0"/>
              </a:rPr>
              <a:t>*Note: We also give them an example of what would happen if they had a </a:t>
            </a:r>
            <a:r>
              <a:rPr lang="en-US" b="1" i="1" u="sng">
                <a:solidFill>
                  <a:srgbClr val="FF0000"/>
                </a:solidFill>
                <a:latin typeface="Arial Nova" panose="020B0504020202020204" pitchFamily="34" charset="0"/>
              </a:rPr>
              <a:t>catastrophic year</a:t>
            </a:r>
            <a:r>
              <a:rPr lang="en-US">
                <a:latin typeface="Arial Nova" panose="020B0504020202020204" pitchFamily="34" charset="0"/>
              </a:rPr>
              <a:t>. When giving this example use a high version of their max out of pocket.</a:t>
            </a:r>
          </a:p>
        </p:txBody>
      </p:sp>
      <p:grpSp>
        <p:nvGrpSpPr>
          <p:cNvPr id="13" name="Group 12">
            <a:extLst>
              <a:ext uri="{FF2B5EF4-FFF2-40B4-BE49-F238E27FC236}">
                <a16:creationId xmlns:a16="http://schemas.microsoft.com/office/drawing/2014/main" id="{DEC2AB3E-8CCB-4FEF-8E66-517BB18EC3E3}"/>
              </a:ext>
            </a:extLst>
          </p:cNvPr>
          <p:cNvGrpSpPr/>
          <p:nvPr/>
        </p:nvGrpSpPr>
        <p:grpSpPr>
          <a:xfrm>
            <a:off x="9182401" y="6078477"/>
            <a:ext cx="2810126" cy="707886"/>
            <a:chOff x="8259015" y="5981699"/>
            <a:chExt cx="2810126" cy="707886"/>
          </a:xfrm>
        </p:grpSpPr>
        <p:pic>
          <p:nvPicPr>
            <p:cNvPr id="14" name="Picture 13">
              <a:extLst>
                <a:ext uri="{FF2B5EF4-FFF2-40B4-BE49-F238E27FC236}">
                  <a16:creationId xmlns:a16="http://schemas.microsoft.com/office/drawing/2014/main" id="{8A63592D-4815-43A6-BA1B-CA50861600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5" name="TextBox 14">
              <a:extLst>
                <a:ext uri="{FF2B5EF4-FFF2-40B4-BE49-F238E27FC236}">
                  <a16:creationId xmlns:a16="http://schemas.microsoft.com/office/drawing/2014/main" id="{CDE9E5DF-12DB-4A79-AF7E-5DC71D33979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6159264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202F-9531-41CA-85B8-3E5F82C9E450}"/>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Long Term Look</a:t>
            </a:r>
            <a:br>
              <a:rPr lang="en-US" sz="49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800" b="1" u="sng">
                <a:solidFill>
                  <a:prstClr val="black"/>
                </a:solidFill>
                <a:effectLst>
                  <a:outerShdw blurRad="38100" dist="38100" dir="2700000" algn="tl">
                    <a:srgbClr val="000000">
                      <a:alpha val="43137"/>
                    </a:srgbClr>
                  </a:outerShdw>
                </a:effectLst>
                <a:latin typeface="Arial Nova" panose="020B0504020202020204" pitchFamily="34" charset="0"/>
              </a:rPr>
              <a:t>Continue With The Supplement</a:t>
            </a:r>
            <a:endParaRPr lang="en-US"/>
          </a:p>
        </p:txBody>
      </p:sp>
      <p:graphicFrame>
        <p:nvGraphicFramePr>
          <p:cNvPr id="4" name="Table 4">
            <a:extLst>
              <a:ext uri="{FF2B5EF4-FFF2-40B4-BE49-F238E27FC236}">
                <a16:creationId xmlns:a16="http://schemas.microsoft.com/office/drawing/2014/main" id="{EA8035AD-3324-4107-8705-3A3975AF896C}"/>
              </a:ext>
            </a:extLst>
          </p:cNvPr>
          <p:cNvGraphicFramePr>
            <a:graphicFrameLocks noGrp="1"/>
          </p:cNvGraphicFramePr>
          <p:nvPr>
            <p:ph idx="1"/>
          </p:nvPr>
        </p:nvGraphicFramePr>
        <p:xfrm>
          <a:off x="0" y="1825625"/>
          <a:ext cx="12192000" cy="3231284"/>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252792299"/>
                    </a:ext>
                  </a:extLst>
                </a:gridCol>
                <a:gridCol w="1016000">
                  <a:extLst>
                    <a:ext uri="{9D8B030D-6E8A-4147-A177-3AD203B41FA5}">
                      <a16:colId xmlns:a16="http://schemas.microsoft.com/office/drawing/2014/main" val="1871971493"/>
                    </a:ext>
                  </a:extLst>
                </a:gridCol>
                <a:gridCol w="1016000">
                  <a:extLst>
                    <a:ext uri="{9D8B030D-6E8A-4147-A177-3AD203B41FA5}">
                      <a16:colId xmlns:a16="http://schemas.microsoft.com/office/drawing/2014/main" val="1675971518"/>
                    </a:ext>
                  </a:extLst>
                </a:gridCol>
                <a:gridCol w="1016000">
                  <a:extLst>
                    <a:ext uri="{9D8B030D-6E8A-4147-A177-3AD203B41FA5}">
                      <a16:colId xmlns:a16="http://schemas.microsoft.com/office/drawing/2014/main" val="1232472313"/>
                    </a:ext>
                  </a:extLst>
                </a:gridCol>
                <a:gridCol w="1016000">
                  <a:extLst>
                    <a:ext uri="{9D8B030D-6E8A-4147-A177-3AD203B41FA5}">
                      <a16:colId xmlns:a16="http://schemas.microsoft.com/office/drawing/2014/main" val="1292745558"/>
                    </a:ext>
                  </a:extLst>
                </a:gridCol>
                <a:gridCol w="1016000">
                  <a:extLst>
                    <a:ext uri="{9D8B030D-6E8A-4147-A177-3AD203B41FA5}">
                      <a16:colId xmlns:a16="http://schemas.microsoft.com/office/drawing/2014/main" val="2422950599"/>
                    </a:ext>
                  </a:extLst>
                </a:gridCol>
                <a:gridCol w="1016000">
                  <a:extLst>
                    <a:ext uri="{9D8B030D-6E8A-4147-A177-3AD203B41FA5}">
                      <a16:colId xmlns:a16="http://schemas.microsoft.com/office/drawing/2014/main" val="3255950766"/>
                    </a:ext>
                  </a:extLst>
                </a:gridCol>
                <a:gridCol w="1016000">
                  <a:extLst>
                    <a:ext uri="{9D8B030D-6E8A-4147-A177-3AD203B41FA5}">
                      <a16:colId xmlns:a16="http://schemas.microsoft.com/office/drawing/2014/main" val="976954318"/>
                    </a:ext>
                  </a:extLst>
                </a:gridCol>
                <a:gridCol w="1016000">
                  <a:extLst>
                    <a:ext uri="{9D8B030D-6E8A-4147-A177-3AD203B41FA5}">
                      <a16:colId xmlns:a16="http://schemas.microsoft.com/office/drawing/2014/main" val="4246723011"/>
                    </a:ext>
                  </a:extLst>
                </a:gridCol>
                <a:gridCol w="1016000">
                  <a:extLst>
                    <a:ext uri="{9D8B030D-6E8A-4147-A177-3AD203B41FA5}">
                      <a16:colId xmlns:a16="http://schemas.microsoft.com/office/drawing/2014/main" val="2346359369"/>
                    </a:ext>
                  </a:extLst>
                </a:gridCol>
                <a:gridCol w="1016000">
                  <a:extLst>
                    <a:ext uri="{9D8B030D-6E8A-4147-A177-3AD203B41FA5}">
                      <a16:colId xmlns:a16="http://schemas.microsoft.com/office/drawing/2014/main" val="3061490810"/>
                    </a:ext>
                  </a:extLst>
                </a:gridCol>
                <a:gridCol w="1016000">
                  <a:extLst>
                    <a:ext uri="{9D8B030D-6E8A-4147-A177-3AD203B41FA5}">
                      <a16:colId xmlns:a16="http://schemas.microsoft.com/office/drawing/2014/main" val="2869263744"/>
                    </a:ext>
                  </a:extLst>
                </a:gridCol>
              </a:tblGrid>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Years</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2</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4</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6</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7</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8</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9</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Total</a:t>
                      </a:r>
                    </a:p>
                  </a:txBody>
                  <a:tcPr anchor="ctr"/>
                </a:tc>
                <a:extLst>
                  <a:ext uri="{0D108BD9-81ED-4DB2-BD59-A6C34878D82A}">
                    <a16:rowId xmlns:a16="http://schemas.microsoft.com/office/drawing/2014/main" val="3430191110"/>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HMO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r>
                        <a:rPr lang="en-US" sz="1400" b="1">
                          <a:solidFill>
                            <a:srgbClr val="FF0000"/>
                          </a:solidFill>
                          <a:effectLst>
                            <a:outerShdw blurRad="38100" dist="38100" dir="2700000" algn="tl">
                              <a:srgbClr val="000000">
                                <a:alpha val="43137"/>
                              </a:srgbClr>
                            </a:outerShdw>
                          </a:effectLst>
                          <a:latin typeface="Arial Nova" panose="020B0504020202020204" pitchFamily="34" charset="0"/>
                        </a:rPr>
                        <a:t>$6,700</a:t>
                      </a:r>
                    </a:p>
                    <a:p>
                      <a:pPr algn="ctr"/>
                      <a:r>
                        <a:rPr lang="en-US" sz="1400" b="1">
                          <a:solidFill>
                            <a:schemeClr val="tx1"/>
                          </a:solidFill>
                          <a:effectLst>
                            <a:outerShdw blurRad="38100" dist="38100" dir="2700000" algn="tl">
                              <a:srgbClr val="000000">
                                <a:alpha val="43137"/>
                              </a:srgbClr>
                            </a:outerShdw>
                          </a:effectLst>
                          <a:highlight>
                            <a:srgbClr val="FF0000"/>
                          </a:highlight>
                          <a:latin typeface="Arial Nova" panose="020B0504020202020204" pitchFamily="34" charset="0"/>
                        </a:rPr>
                        <a:t>=$7,700</a:t>
                      </a:r>
                    </a:p>
                  </a:txBody>
                  <a:tcPr anchor="ctr"/>
                </a:tc>
                <a:tc>
                  <a:txBody>
                    <a:bodyPr/>
                    <a:lstStyle/>
                    <a:p>
                      <a:pPr algn="ctr"/>
                      <a:r>
                        <a:rPr lang="en-US" sz="1400" b="1">
                          <a:solidFill>
                            <a:srgbClr val="FFFF00"/>
                          </a:solidFill>
                          <a:effectLst>
                            <a:outerShdw blurRad="38100" dist="38100" dir="2700000" algn="tl">
                              <a:srgbClr val="000000">
                                <a:alpha val="43137"/>
                              </a:srgbClr>
                            </a:outerShdw>
                          </a:effectLst>
                          <a:latin typeface="Arial Nova" panose="020B0504020202020204" pitchFamily="34" charset="0"/>
                        </a:rPr>
                        <a:t>$1,000</a:t>
                      </a:r>
                    </a:p>
                    <a:p>
                      <a:pPr algn="ctr"/>
                      <a:r>
                        <a:rPr lang="en-US" sz="1400" b="1" kern="1200">
                          <a:solidFill>
                            <a:schemeClr val="tx1"/>
                          </a:solidFill>
                          <a:effectLst>
                            <a:outerShdw blurRad="38100" dist="38100" dir="2700000" algn="tl">
                              <a:srgbClr val="000000">
                                <a:alpha val="43137"/>
                              </a:srgbClr>
                            </a:outerShdw>
                          </a:effectLst>
                          <a:highlight>
                            <a:srgbClr val="FFFF00"/>
                          </a:highlight>
                          <a:latin typeface="Arial Nova" panose="020B0504020202020204" pitchFamily="34" charset="0"/>
                          <a:ea typeface="+mn-ea"/>
                          <a:cs typeface="+mn-cs"/>
                        </a:rPr>
                        <a:t>=$8,700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chemeClr val="tx1"/>
                          </a:solidFill>
                          <a:effectLst>
                            <a:outerShdw blurRad="38100" dist="38100" dir="2700000" algn="tl">
                              <a:srgbClr val="000000">
                                <a:alpha val="43137"/>
                              </a:srgbClr>
                            </a:outerShdw>
                          </a:effectLst>
                          <a:highlight>
                            <a:srgbClr val="00FF00"/>
                          </a:highlight>
                          <a:latin typeface="Arial Nova" panose="020B0504020202020204" pitchFamily="34" charset="0"/>
                        </a:rPr>
                        <a:t>=$9,200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=$9,700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=$10,700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=$11,200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$500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=$11,700</a:t>
                      </a:r>
                    </a:p>
                  </a:txBody>
                  <a:tcPr anchor="ctr"/>
                </a:tc>
                <a:tc>
                  <a:txBody>
                    <a:bodyPr/>
                    <a:lstStyle/>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$11,700</a:t>
                      </a:r>
                    </a:p>
                  </a:txBody>
                  <a:tcPr anchor="ctr"/>
                </a:tc>
                <a:extLst>
                  <a:ext uri="{0D108BD9-81ED-4DB2-BD59-A6C34878D82A}">
                    <a16:rowId xmlns:a16="http://schemas.microsoft.com/office/drawing/2014/main" val="2199172727"/>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PPO</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=$2,000</a:t>
                      </a:r>
                    </a:p>
                  </a:txBody>
                  <a:tcPr anchor="ctr"/>
                </a:tc>
                <a:tc>
                  <a:txBody>
                    <a:bodyPr/>
                    <a:lstStyle/>
                    <a:p>
                      <a:pPr algn="ctr"/>
                      <a:r>
                        <a:rPr lang="en-US" sz="1400" b="1">
                          <a:solidFill>
                            <a:srgbClr val="FF0000"/>
                          </a:solidFill>
                          <a:effectLst>
                            <a:outerShdw blurRad="38100" dist="38100" dir="2700000" algn="tl">
                              <a:srgbClr val="000000">
                                <a:alpha val="43137"/>
                              </a:srgbClr>
                            </a:outerShdw>
                          </a:effectLst>
                          <a:latin typeface="Arial Nova" panose="020B0504020202020204" pitchFamily="34" charset="0"/>
                        </a:rPr>
                        <a:t>$6,700</a:t>
                      </a:r>
                    </a:p>
                    <a:p>
                      <a:pPr algn="ctr"/>
                      <a:r>
                        <a:rPr lang="en-US" sz="1400" b="1">
                          <a:effectLst>
                            <a:outerShdw blurRad="38100" dist="38100" dir="2700000" algn="tl">
                              <a:srgbClr val="000000">
                                <a:alpha val="43137"/>
                              </a:srgbClr>
                            </a:outerShdw>
                          </a:effectLst>
                          <a:highlight>
                            <a:srgbClr val="FF0000"/>
                          </a:highlight>
                          <a:latin typeface="Arial Nova" panose="020B0504020202020204" pitchFamily="34" charset="0"/>
                        </a:rPr>
                        <a:t>=$8,700</a:t>
                      </a:r>
                    </a:p>
                  </a:txBody>
                  <a:tcPr anchor="ctr"/>
                </a:tc>
                <a:tc>
                  <a:txBody>
                    <a:bodyPr/>
                    <a:lstStyle/>
                    <a:p>
                      <a:pPr algn="ctr"/>
                      <a:r>
                        <a:rPr lang="en-US" sz="1400" b="1">
                          <a:solidFill>
                            <a:srgbClr val="FFFF00"/>
                          </a:solidFill>
                          <a:effectLst>
                            <a:outerShdw blurRad="38100" dist="38100" dir="2700000" algn="tl">
                              <a:srgbClr val="000000">
                                <a:alpha val="43137"/>
                              </a:srgbClr>
                            </a:outerShdw>
                          </a:effectLst>
                          <a:latin typeface="Arial Nova" panose="020B0504020202020204" pitchFamily="34" charset="0"/>
                        </a:rPr>
                        <a:t>$2,000</a:t>
                      </a:r>
                    </a:p>
                    <a:p>
                      <a:pPr algn="ctr"/>
                      <a:r>
                        <a:rPr lang="en-US" sz="1400" b="1">
                          <a:effectLst>
                            <a:outerShdw blurRad="38100" dist="38100" dir="2700000" algn="tl">
                              <a:srgbClr val="000000">
                                <a:alpha val="43137"/>
                              </a:srgbClr>
                            </a:outerShdw>
                          </a:effectLst>
                          <a:highlight>
                            <a:srgbClr val="FFFF00"/>
                          </a:highlight>
                          <a:latin typeface="Arial Nova" panose="020B0504020202020204" pitchFamily="34" charset="0"/>
                        </a:rPr>
                        <a:t>=$10,700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chemeClr val="tx1"/>
                          </a:solidFill>
                          <a:effectLst>
                            <a:outerShdw blurRad="38100" dist="38100" dir="2700000" algn="tl">
                              <a:srgbClr val="000000">
                                <a:alpha val="43137"/>
                              </a:srgbClr>
                            </a:outerShdw>
                          </a:effectLst>
                          <a:highlight>
                            <a:srgbClr val="00FF00"/>
                          </a:highlight>
                          <a:latin typeface="Arial Nova" panose="020B0504020202020204" pitchFamily="34" charset="0"/>
                        </a:rPr>
                        <a:t>=$11,700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=$12,700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=$13,700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=$14,700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=$15,700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$1,000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=$16,700</a:t>
                      </a:r>
                    </a:p>
                  </a:txBody>
                  <a:tcPr anchor="ctr"/>
                </a:tc>
                <a:tc>
                  <a:txBody>
                    <a:bodyPr/>
                    <a:lstStyle/>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$16,700</a:t>
                      </a:r>
                    </a:p>
                  </a:txBody>
                  <a:tcPr anchor="ctr"/>
                </a:tc>
                <a:extLst>
                  <a:ext uri="{0D108BD9-81ED-4DB2-BD59-A6C34878D82A}">
                    <a16:rowId xmlns:a16="http://schemas.microsoft.com/office/drawing/2014/main" val="643112775"/>
                  </a:ext>
                </a:extLst>
              </a:tr>
              <a:tr h="807821">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Sup</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$3,000</a:t>
                      </a:r>
                    </a:p>
                  </a:txBody>
                  <a:tcPr anchor="ctr"/>
                </a:tc>
                <a:tc>
                  <a:txBody>
                    <a:bodyPr/>
                    <a:lstStyle/>
                    <a:p>
                      <a:pPr algn="ct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=$6,000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=$9,000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=$12,000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=$15,000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=$18,000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=$21,000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=$24,000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=$27,000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a:effectLst>
                            <a:outerShdw blurRad="38100" dist="38100" dir="2700000" algn="tl">
                              <a:srgbClr val="000000">
                                <a:alpha val="43137"/>
                              </a:srgbClr>
                            </a:outerShdw>
                          </a:effectLst>
                          <a:latin typeface="Arial Nova" panose="020B0504020202020204" pitchFamily="34" charset="0"/>
                        </a:rPr>
                        <a:t>$3,000</a:t>
                      </a:r>
                    </a:p>
                    <a:p>
                      <a:pPr algn="ctr"/>
                      <a:r>
                        <a:rPr lang="en-US" sz="1400" b="1">
                          <a:solidFill>
                            <a:srgbClr val="00B050"/>
                          </a:solidFill>
                          <a:effectLst>
                            <a:outerShdw blurRad="38100" dist="38100" dir="2700000" algn="tl">
                              <a:srgbClr val="000000">
                                <a:alpha val="43137"/>
                              </a:srgbClr>
                            </a:outerShdw>
                          </a:effectLst>
                          <a:latin typeface="Arial Nova" panose="020B0504020202020204" pitchFamily="34" charset="0"/>
                        </a:rPr>
                        <a:t>=$30,000</a:t>
                      </a:r>
                    </a:p>
                  </a:txBody>
                  <a:tcPr anchor="ctr"/>
                </a:tc>
                <a:tc>
                  <a:txBody>
                    <a:bodyPr/>
                    <a:lstStyle/>
                    <a:p>
                      <a:pPr algn="ctr"/>
                      <a:r>
                        <a:rPr lang="en-US" sz="1400" b="1">
                          <a:effectLst>
                            <a:outerShdw blurRad="38100" dist="38100" dir="2700000" algn="tl">
                              <a:srgbClr val="000000">
                                <a:alpha val="43137"/>
                              </a:srgbClr>
                            </a:outerShdw>
                          </a:effectLst>
                          <a:highlight>
                            <a:srgbClr val="00FF00"/>
                          </a:highlight>
                          <a:latin typeface="Arial Nova" panose="020B0504020202020204" pitchFamily="34" charset="0"/>
                        </a:rPr>
                        <a:t>$30,000</a:t>
                      </a:r>
                    </a:p>
                  </a:txBody>
                  <a:tcPr anchor="ctr"/>
                </a:tc>
                <a:extLst>
                  <a:ext uri="{0D108BD9-81ED-4DB2-BD59-A6C34878D82A}">
                    <a16:rowId xmlns:a16="http://schemas.microsoft.com/office/drawing/2014/main" val="900970408"/>
                  </a:ext>
                </a:extLst>
              </a:tr>
            </a:tbl>
          </a:graphicData>
        </a:graphic>
      </p:graphicFrame>
      <p:sp>
        <p:nvSpPr>
          <p:cNvPr id="7" name="Rectangle 6">
            <a:extLst>
              <a:ext uri="{FF2B5EF4-FFF2-40B4-BE49-F238E27FC236}">
                <a16:creationId xmlns:a16="http://schemas.microsoft.com/office/drawing/2014/main" id="{0A621BFA-F9E4-4B17-913D-3D969A6A95BA}"/>
              </a:ext>
            </a:extLst>
          </p:cNvPr>
          <p:cNvSpPr/>
          <p:nvPr/>
        </p:nvSpPr>
        <p:spPr>
          <a:xfrm>
            <a:off x="637309" y="625296"/>
            <a:ext cx="3048000" cy="1200329"/>
          </a:xfrm>
          <a:prstGeom prst="rect">
            <a:avLst/>
          </a:prstGeom>
        </p:spPr>
        <p:txBody>
          <a:bodyPr wrap="square">
            <a:spAutoFit/>
          </a:bodyPr>
          <a:lstStyle/>
          <a:p>
            <a:r>
              <a:rPr lang="en-US">
                <a:latin typeface="Arial Nova" panose="020B0504020202020204" pitchFamily="34" charset="0"/>
              </a:rPr>
              <a:t>*We want to give the client a breakdown of what their upcoming years will potentially look like.</a:t>
            </a:r>
          </a:p>
        </p:txBody>
      </p:sp>
      <p:sp>
        <p:nvSpPr>
          <p:cNvPr id="8" name="Rectangle 7">
            <a:extLst>
              <a:ext uri="{FF2B5EF4-FFF2-40B4-BE49-F238E27FC236}">
                <a16:creationId xmlns:a16="http://schemas.microsoft.com/office/drawing/2014/main" id="{0403ED43-4A42-405B-9E5B-938426F9CBED}"/>
              </a:ext>
            </a:extLst>
          </p:cNvPr>
          <p:cNvSpPr/>
          <p:nvPr/>
        </p:nvSpPr>
        <p:spPr>
          <a:xfrm>
            <a:off x="8506693" y="625295"/>
            <a:ext cx="3477491" cy="1200329"/>
          </a:xfrm>
          <a:prstGeom prst="rect">
            <a:avLst/>
          </a:prstGeom>
        </p:spPr>
        <p:txBody>
          <a:bodyPr wrap="square">
            <a:spAutoFit/>
          </a:bodyPr>
          <a:lstStyle/>
          <a:p>
            <a:r>
              <a:rPr lang="en-US">
                <a:latin typeface="Arial Nova" panose="020B0504020202020204" pitchFamily="34" charset="0"/>
              </a:rPr>
              <a:t>*Note: The year </a:t>
            </a:r>
            <a:r>
              <a:rPr lang="en-US" b="1" i="1" u="sng">
                <a:highlight>
                  <a:srgbClr val="FFFF00"/>
                </a:highlight>
                <a:latin typeface="Arial Nova" panose="020B0504020202020204" pitchFamily="34" charset="0"/>
              </a:rPr>
              <a:t>following a catastrophic year</a:t>
            </a:r>
            <a:r>
              <a:rPr lang="en-US" b="1" i="1" u="sng">
                <a:latin typeface="Arial Nova" panose="020B0504020202020204" pitchFamily="34" charset="0"/>
              </a:rPr>
              <a:t> </a:t>
            </a:r>
            <a:r>
              <a:rPr lang="en-US">
                <a:latin typeface="Arial Nova" panose="020B0504020202020204" pitchFamily="34" charset="0"/>
              </a:rPr>
              <a:t>will be higher due to recovery, so we double the cost of a </a:t>
            </a:r>
            <a:r>
              <a:rPr lang="en-US" b="1" i="1" u="sng">
                <a:solidFill>
                  <a:srgbClr val="00B050"/>
                </a:solidFill>
                <a:latin typeface="Arial Nova" panose="020B0504020202020204" pitchFamily="34" charset="0"/>
              </a:rPr>
              <a:t>normal year</a:t>
            </a:r>
            <a:r>
              <a:rPr lang="en-US">
                <a:latin typeface="Arial Nova" panose="020B0504020202020204" pitchFamily="34" charset="0"/>
              </a:rPr>
              <a:t>.</a:t>
            </a:r>
          </a:p>
        </p:txBody>
      </p:sp>
      <p:sp>
        <p:nvSpPr>
          <p:cNvPr id="9" name="Rectangle 8">
            <a:extLst>
              <a:ext uri="{FF2B5EF4-FFF2-40B4-BE49-F238E27FC236}">
                <a16:creationId xmlns:a16="http://schemas.microsoft.com/office/drawing/2014/main" id="{2E998861-6558-46FC-AB5C-E33C1E29EF8D}"/>
              </a:ext>
            </a:extLst>
          </p:cNvPr>
          <p:cNvSpPr/>
          <p:nvPr/>
        </p:nvSpPr>
        <p:spPr>
          <a:xfrm>
            <a:off x="637309" y="5191846"/>
            <a:ext cx="6096000" cy="923330"/>
          </a:xfrm>
          <a:prstGeom prst="rect">
            <a:avLst/>
          </a:prstGeom>
        </p:spPr>
        <p:txBody>
          <a:bodyPr>
            <a:spAutoFit/>
          </a:bodyPr>
          <a:lstStyle/>
          <a:p>
            <a:r>
              <a:rPr lang="en-US">
                <a:latin typeface="Arial Nova" panose="020B0504020202020204" pitchFamily="34" charset="0"/>
              </a:rPr>
              <a:t>*Note: We also give them an example of what would happen if they had a </a:t>
            </a:r>
            <a:r>
              <a:rPr lang="en-US" b="1" i="1" u="sng">
                <a:solidFill>
                  <a:srgbClr val="FF0000"/>
                </a:solidFill>
                <a:latin typeface="Arial Nova" panose="020B0504020202020204" pitchFamily="34" charset="0"/>
              </a:rPr>
              <a:t>catastrophic year</a:t>
            </a:r>
            <a:r>
              <a:rPr lang="en-US">
                <a:latin typeface="Arial Nova" panose="020B0504020202020204" pitchFamily="34" charset="0"/>
              </a:rPr>
              <a:t>. When giving this example use a high version of their max out of pocket.</a:t>
            </a:r>
          </a:p>
        </p:txBody>
      </p:sp>
      <p:sp>
        <p:nvSpPr>
          <p:cNvPr id="3" name="TextBox 2">
            <a:extLst>
              <a:ext uri="{FF2B5EF4-FFF2-40B4-BE49-F238E27FC236}">
                <a16:creationId xmlns:a16="http://schemas.microsoft.com/office/drawing/2014/main" id="{5467F864-7809-4038-8C38-971662100A1A}"/>
              </a:ext>
            </a:extLst>
          </p:cNvPr>
          <p:cNvSpPr txBox="1"/>
          <p:nvPr/>
        </p:nvSpPr>
        <p:spPr>
          <a:xfrm>
            <a:off x="6733309" y="5191846"/>
            <a:ext cx="4821382" cy="923330"/>
          </a:xfrm>
          <a:prstGeom prst="rect">
            <a:avLst/>
          </a:prstGeom>
          <a:noFill/>
        </p:spPr>
        <p:txBody>
          <a:bodyPr wrap="square" rtlCol="0">
            <a:spAutoFit/>
          </a:bodyPr>
          <a:lstStyle/>
          <a:p>
            <a:r>
              <a:rPr lang="en-US" b="1">
                <a:latin typeface="Arial Nova" panose="020B0504020202020204" pitchFamily="34" charset="0"/>
              </a:rPr>
              <a:t>*The cost of a supplement will continue to be the same per year no matter if it is catastrophic.</a:t>
            </a:r>
          </a:p>
        </p:txBody>
      </p:sp>
      <p:grpSp>
        <p:nvGrpSpPr>
          <p:cNvPr id="13" name="Group 12">
            <a:extLst>
              <a:ext uri="{FF2B5EF4-FFF2-40B4-BE49-F238E27FC236}">
                <a16:creationId xmlns:a16="http://schemas.microsoft.com/office/drawing/2014/main" id="{690A1E34-7117-4CBD-B667-AA014E7952DD}"/>
              </a:ext>
            </a:extLst>
          </p:cNvPr>
          <p:cNvGrpSpPr/>
          <p:nvPr/>
        </p:nvGrpSpPr>
        <p:grpSpPr>
          <a:xfrm>
            <a:off x="9182401" y="6078477"/>
            <a:ext cx="2810126" cy="707886"/>
            <a:chOff x="8259015" y="5981699"/>
            <a:chExt cx="2810126" cy="707886"/>
          </a:xfrm>
        </p:grpSpPr>
        <p:pic>
          <p:nvPicPr>
            <p:cNvPr id="14" name="Picture 13">
              <a:extLst>
                <a:ext uri="{FF2B5EF4-FFF2-40B4-BE49-F238E27FC236}">
                  <a16:creationId xmlns:a16="http://schemas.microsoft.com/office/drawing/2014/main" id="{11B3742E-14D8-452A-B766-D52CBC124B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5" name="TextBox 14">
              <a:extLst>
                <a:ext uri="{FF2B5EF4-FFF2-40B4-BE49-F238E27FC236}">
                  <a16:creationId xmlns:a16="http://schemas.microsoft.com/office/drawing/2014/main" id="{18DDC384-0E30-4DA8-A0CC-432E877725A0}"/>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9620345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1000"/>
                                        <p:tgtEl>
                                          <p:spTgt spid="3"/>
                                        </p:tgtEl>
                                      </p:cBhvr>
                                    </p:animEffect>
                                    <p:anim calcmode="lin" valueType="num">
                                      <p:cBhvr>
                                        <p:cTn id="43" dur="1000" fill="hold"/>
                                        <p:tgtEl>
                                          <p:spTgt spid="3"/>
                                        </p:tgtEl>
                                        <p:attrNameLst>
                                          <p:attrName>ppt_x</p:attrName>
                                        </p:attrNameLst>
                                      </p:cBhvr>
                                      <p:tavLst>
                                        <p:tav tm="0">
                                          <p:val>
                                            <p:strVal val="#ppt_x"/>
                                          </p:val>
                                        </p:tav>
                                        <p:tav tm="100000">
                                          <p:val>
                                            <p:strVal val="#ppt_x"/>
                                          </p:val>
                                        </p:tav>
                                      </p:tavLst>
                                    </p:anim>
                                    <p:anim calcmode="lin" valueType="num">
                                      <p:cBhvr>
                                        <p:cTn id="4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8269E-394C-4BF7-B318-F843866DB338}"/>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Drive Home The Point</a:t>
            </a:r>
          </a:p>
        </p:txBody>
      </p:sp>
      <p:sp>
        <p:nvSpPr>
          <p:cNvPr id="3" name="Content Placeholder 2">
            <a:extLst>
              <a:ext uri="{FF2B5EF4-FFF2-40B4-BE49-F238E27FC236}">
                <a16:creationId xmlns:a16="http://schemas.microsoft.com/office/drawing/2014/main" id="{E6D9EE9A-988E-4793-BED8-5716DB05CBF1}"/>
              </a:ext>
            </a:extLst>
          </p:cNvPr>
          <p:cNvSpPr>
            <a:spLocks noGrp="1"/>
          </p:cNvSpPr>
          <p:nvPr>
            <p:ph idx="1"/>
          </p:nvPr>
        </p:nvSpPr>
        <p:spPr>
          <a:xfrm>
            <a:off x="838200" y="1440873"/>
            <a:ext cx="10515600" cy="4736090"/>
          </a:xfrm>
        </p:spPr>
        <p:txBody>
          <a:bodyPr>
            <a:normAutofit/>
          </a:bodyPr>
          <a:lstStyle/>
          <a:p>
            <a:pPr>
              <a:lnSpc>
                <a:spcPct val="200000"/>
              </a:lnSpc>
            </a:pPr>
            <a:r>
              <a:rPr lang="en-US" dirty="0">
                <a:latin typeface="Arial Nova" panose="020B0504020202020204" pitchFamily="34" charset="0"/>
              </a:rPr>
              <a:t>Even in a horrible year the cost will be lower for an HMO or a PPO.</a:t>
            </a:r>
          </a:p>
          <a:p>
            <a:pPr>
              <a:lnSpc>
                <a:spcPct val="200000"/>
              </a:lnSpc>
            </a:pPr>
            <a:r>
              <a:rPr lang="en-US" dirty="0">
                <a:latin typeface="Arial Nova" panose="020B0504020202020204" pitchFamily="34" charset="0"/>
              </a:rPr>
              <a:t>We do this prior to knowing what their specialist and specific needs are.</a:t>
            </a:r>
          </a:p>
          <a:p>
            <a:pPr>
              <a:lnSpc>
                <a:spcPct val="200000"/>
              </a:lnSpc>
            </a:pPr>
            <a:r>
              <a:rPr lang="en-US" dirty="0">
                <a:latin typeface="Arial Nova" panose="020B0504020202020204" pitchFamily="34" charset="0"/>
              </a:rPr>
              <a:t>It allows us to separate an </a:t>
            </a:r>
            <a:r>
              <a:rPr lang="en-US" b="1" i="1" u="sng" dirty="0">
                <a:effectLst>
                  <a:outerShdw blurRad="38100" dist="38100" dir="2700000" algn="tl">
                    <a:srgbClr val="000000">
                      <a:alpha val="43137"/>
                    </a:srgbClr>
                  </a:outerShdw>
                </a:effectLst>
                <a:latin typeface="Arial Nova" panose="020B0504020202020204" pitchFamily="34" charset="0"/>
              </a:rPr>
              <a:t>HMO </a:t>
            </a:r>
            <a:r>
              <a:rPr lang="en-US" dirty="0">
                <a:latin typeface="Arial Nova" panose="020B0504020202020204" pitchFamily="34" charset="0"/>
              </a:rPr>
              <a:t>or </a:t>
            </a:r>
            <a:r>
              <a:rPr lang="en-US" b="1" i="1" u="sng" dirty="0">
                <a:effectLst>
                  <a:outerShdw blurRad="38100" dist="38100" dir="2700000" algn="tl">
                    <a:srgbClr val="000000">
                      <a:alpha val="43137"/>
                    </a:srgbClr>
                  </a:outerShdw>
                </a:effectLst>
                <a:latin typeface="Arial Nova" panose="020B0504020202020204" pitchFamily="34" charset="0"/>
              </a:rPr>
              <a:t>PPO</a:t>
            </a:r>
            <a:r>
              <a:rPr lang="en-US" dirty="0">
                <a:latin typeface="Arial Nova" panose="020B0504020202020204" pitchFamily="34" charset="0"/>
              </a:rPr>
              <a:t> from a </a:t>
            </a:r>
            <a:r>
              <a:rPr lang="en-US" b="1" i="1" u="sng" dirty="0">
                <a:effectLst>
                  <a:outerShdw blurRad="38100" dist="38100" dir="2700000" algn="tl">
                    <a:srgbClr val="000000">
                      <a:alpha val="43137"/>
                    </a:srgbClr>
                  </a:outerShdw>
                </a:effectLst>
                <a:latin typeface="Arial Nova" panose="020B0504020202020204" pitchFamily="34" charset="0"/>
              </a:rPr>
              <a:t>Supplement.</a:t>
            </a:r>
          </a:p>
        </p:txBody>
      </p:sp>
      <p:grpSp>
        <p:nvGrpSpPr>
          <p:cNvPr id="8" name="Group 7">
            <a:extLst>
              <a:ext uri="{FF2B5EF4-FFF2-40B4-BE49-F238E27FC236}">
                <a16:creationId xmlns:a16="http://schemas.microsoft.com/office/drawing/2014/main" id="{2535642A-E6A4-4CAC-AA64-40AA033C3DB7}"/>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A5421A06-DB95-4F74-8292-5451CE2BAC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7FE717C9-4E19-458F-BE4D-464083F5A6EE}"/>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5841364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135B-07FF-4599-AFCF-6B9387D1EA8C}"/>
              </a:ext>
            </a:extLst>
          </p:cNvPr>
          <p:cNvSpPr>
            <a:spLocks noGrp="1"/>
          </p:cNvSpPr>
          <p:nvPr>
            <p:ph type="title"/>
          </p:nvPr>
        </p:nvSpPr>
        <p:spPr/>
        <p:txBody>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Drive Home The Point</a:t>
            </a:r>
            <a:endParaRPr lang="en-US"/>
          </a:p>
        </p:txBody>
      </p:sp>
      <p:sp>
        <p:nvSpPr>
          <p:cNvPr id="3" name="Content Placeholder 2">
            <a:extLst>
              <a:ext uri="{FF2B5EF4-FFF2-40B4-BE49-F238E27FC236}">
                <a16:creationId xmlns:a16="http://schemas.microsoft.com/office/drawing/2014/main" id="{8C085283-D901-4E52-982E-83C4C3BCD92D}"/>
              </a:ext>
            </a:extLst>
          </p:cNvPr>
          <p:cNvSpPr>
            <a:spLocks noGrp="1"/>
          </p:cNvSpPr>
          <p:nvPr>
            <p:ph idx="1"/>
          </p:nvPr>
        </p:nvSpPr>
        <p:spPr/>
        <p:txBody>
          <a:bodyPr/>
          <a:lstStyle/>
          <a:p>
            <a:pPr>
              <a:lnSpc>
                <a:spcPct val="200000"/>
              </a:lnSpc>
            </a:pPr>
            <a:r>
              <a:rPr lang="en-US">
                <a:latin typeface="Arial Nova" panose="020B0504020202020204" pitchFamily="34" charset="0"/>
              </a:rPr>
              <a:t>The numbers will tell you where to put the client.</a:t>
            </a:r>
          </a:p>
          <a:p>
            <a:pPr>
              <a:lnSpc>
                <a:spcPct val="200000"/>
              </a:lnSpc>
            </a:pPr>
            <a:r>
              <a:rPr lang="en-US">
                <a:latin typeface="Arial Nova" panose="020B0504020202020204" pitchFamily="34" charset="0"/>
              </a:rPr>
              <a:t>Some clients may be </a:t>
            </a:r>
            <a:r>
              <a:rPr lang="en-US" b="1" i="1" u="sng">
                <a:effectLst>
                  <a:outerShdw blurRad="38100" dist="38100" dir="2700000" algn="tl">
                    <a:srgbClr val="000000">
                      <a:alpha val="43137"/>
                    </a:srgbClr>
                  </a:outerShdw>
                </a:effectLst>
                <a:latin typeface="Arial Nova" panose="020B0504020202020204" pitchFamily="34" charset="0"/>
              </a:rPr>
              <a:t>opposite</a:t>
            </a:r>
            <a:r>
              <a:rPr lang="en-US">
                <a:latin typeface="Arial Nova" panose="020B0504020202020204" pitchFamily="34" charset="0"/>
              </a:rPr>
              <a:t> (For Example: Cost on an HMO is $4,000…..A supplement will make more sense because they cap out at $3,000)</a:t>
            </a:r>
          </a:p>
        </p:txBody>
      </p:sp>
      <p:grpSp>
        <p:nvGrpSpPr>
          <p:cNvPr id="8" name="Group 7">
            <a:extLst>
              <a:ext uri="{FF2B5EF4-FFF2-40B4-BE49-F238E27FC236}">
                <a16:creationId xmlns:a16="http://schemas.microsoft.com/office/drawing/2014/main" id="{DDE192BC-7144-4ABC-8F55-40CFBE2D0336}"/>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C39EC758-BF95-4701-AC51-89C80425F1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AAD5EF62-FC87-4C4F-8041-F195389F41E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8587285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2CFCCF8-EFE9-462E-BC1F-EFCADC38424F}"/>
              </a:ext>
            </a:extLst>
          </p:cNvPr>
          <p:cNvSpPr>
            <a:spLocks noGrp="1"/>
          </p:cNvSpPr>
          <p:nvPr>
            <p:ph type="subTitle" idx="1"/>
          </p:nvPr>
        </p:nvSpPr>
        <p:spPr>
          <a:xfrm>
            <a:off x="477980" y="4872922"/>
            <a:ext cx="4023359" cy="1208141"/>
          </a:xfrm>
        </p:spPr>
        <p:txBody>
          <a:bodyPr>
            <a:normAutofit fontScale="85000" lnSpcReduction="20000"/>
          </a:bodyPr>
          <a:lstStyle/>
          <a:p>
            <a:pPr algn="l"/>
            <a:r>
              <a:rPr lang="en-US" sz="2000" dirty="0">
                <a:latin typeface="Arial Nova" panose="020B0504020202020204" pitchFamily="34" charset="0"/>
              </a:rPr>
              <a:t>*This PowerPoint is for training purposes only. It is authorized for use by BIB Agents as a training tool and is not to be used for marketing, client display, or any other unintended or unauthorized purpose</a:t>
            </a:r>
          </a:p>
          <a:p>
            <a:pPr algn="l"/>
            <a:endParaRPr lang="en-US" sz="2000" dirty="0"/>
          </a:p>
        </p:txBody>
      </p:sp>
      <p:sp>
        <p:nvSpPr>
          <p:cNvPr id="2" name="Title 1">
            <a:extLst>
              <a:ext uri="{FF2B5EF4-FFF2-40B4-BE49-F238E27FC236}">
                <a16:creationId xmlns:a16="http://schemas.microsoft.com/office/drawing/2014/main" id="{A3990A85-5685-46DF-9BDE-660DEEB928E4}"/>
              </a:ext>
            </a:extLst>
          </p:cNvPr>
          <p:cNvSpPr>
            <a:spLocks noGrp="1"/>
          </p:cNvSpPr>
          <p:nvPr>
            <p:ph type="ctrTitle"/>
          </p:nvPr>
        </p:nvSpPr>
        <p:spPr>
          <a:xfrm>
            <a:off x="477980" y="482763"/>
            <a:ext cx="3198669" cy="3907397"/>
          </a:xfrm>
          <a:solidFill>
            <a:schemeClr val="bg1"/>
          </a:solidFill>
        </p:spPr>
        <p:txBody>
          <a:bodyPr anchor="b">
            <a:normAutofit/>
          </a:bodyPr>
          <a:lstStyle/>
          <a:p>
            <a:r>
              <a:rPr lang="en-US" sz="4800" b="1">
                <a:effectLst>
                  <a:outerShdw blurRad="38100" dist="38100" dir="2700000" algn="tl">
                    <a:srgbClr val="000000">
                      <a:alpha val="43137"/>
                    </a:srgbClr>
                  </a:outerShdw>
                </a:effectLst>
                <a:latin typeface="Arial Nova" panose="020B0504020202020204" pitchFamily="34" charset="0"/>
              </a:rPr>
              <a:t>Medicare</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Page 4</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For Agent</a:t>
            </a:r>
            <a:br>
              <a:rPr lang="en-US" sz="4800" b="1">
                <a:effectLst>
                  <a:outerShdw blurRad="38100" dist="38100" dir="2700000" algn="tl">
                    <a:srgbClr val="000000">
                      <a:alpha val="43137"/>
                    </a:srgbClr>
                  </a:outerShdw>
                </a:effectLst>
                <a:latin typeface="Arial Nova" panose="020B0504020202020204" pitchFamily="34" charset="0"/>
              </a:rPr>
            </a:br>
            <a:r>
              <a:rPr lang="en-US" sz="4800" b="1">
                <a:effectLst>
                  <a:outerShdw blurRad="38100" dist="38100" dir="2700000" algn="tl">
                    <a:srgbClr val="000000">
                      <a:alpha val="43137"/>
                    </a:srgbClr>
                  </a:outerShdw>
                </a:effectLst>
                <a:latin typeface="Arial Nova" panose="020B0504020202020204" pitchFamily="34" charset="0"/>
              </a:rPr>
              <a:t>Use*</a:t>
            </a:r>
          </a:p>
        </p:txBody>
      </p:sp>
      <p:grpSp>
        <p:nvGrpSpPr>
          <p:cNvPr id="7" name="Group 6">
            <a:extLst>
              <a:ext uri="{FF2B5EF4-FFF2-40B4-BE49-F238E27FC236}">
                <a16:creationId xmlns:a16="http://schemas.microsoft.com/office/drawing/2014/main" id="{EE833C04-0734-406E-A3E9-207FE12AD601}"/>
              </a:ext>
            </a:extLst>
          </p:cNvPr>
          <p:cNvGrpSpPr/>
          <p:nvPr/>
        </p:nvGrpSpPr>
        <p:grpSpPr>
          <a:xfrm>
            <a:off x="3665394" y="1419621"/>
            <a:ext cx="7926531" cy="3211920"/>
            <a:chOff x="8259015" y="5981699"/>
            <a:chExt cx="2785194" cy="703526"/>
          </a:xfrm>
        </p:grpSpPr>
        <p:pic>
          <p:nvPicPr>
            <p:cNvPr id="8" name="Picture 7">
              <a:extLst>
                <a:ext uri="{FF2B5EF4-FFF2-40B4-BE49-F238E27FC236}">
                  <a16:creationId xmlns:a16="http://schemas.microsoft.com/office/drawing/2014/main" id="{A29C9A89-2B29-4BC8-A056-1F97AAF96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2" name="TextBox 11">
              <a:extLst>
                <a:ext uri="{FF2B5EF4-FFF2-40B4-BE49-F238E27FC236}">
                  <a16:creationId xmlns:a16="http://schemas.microsoft.com/office/drawing/2014/main" id="{4AB24145-820E-4605-BD0C-027D2E1F254A}"/>
                </a:ext>
              </a:extLst>
            </p:cNvPr>
            <p:cNvSpPr txBox="1"/>
            <p:nvPr/>
          </p:nvSpPr>
          <p:spPr>
            <a:xfrm>
              <a:off x="9549936" y="5981699"/>
              <a:ext cx="1494273" cy="703526"/>
            </a:xfrm>
            <a:prstGeom prst="rect">
              <a:avLst/>
            </a:prstGeom>
            <a:solidFill>
              <a:srgbClr val="002060"/>
            </a:solidFill>
          </p:spPr>
          <p:txBody>
            <a:bodyPr wrap="non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2198008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3BD5-E459-4EFB-8DEF-0111941696D5}"/>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Recap</a:t>
            </a:r>
          </a:p>
        </p:txBody>
      </p:sp>
      <p:sp>
        <p:nvSpPr>
          <p:cNvPr id="3" name="Content Placeholder 2">
            <a:extLst>
              <a:ext uri="{FF2B5EF4-FFF2-40B4-BE49-F238E27FC236}">
                <a16:creationId xmlns:a16="http://schemas.microsoft.com/office/drawing/2014/main" id="{1553B186-31D1-4781-8675-39F9924C588F}"/>
              </a:ext>
            </a:extLst>
          </p:cNvPr>
          <p:cNvSpPr>
            <a:spLocks noGrp="1"/>
          </p:cNvSpPr>
          <p:nvPr>
            <p:ph idx="1"/>
          </p:nvPr>
        </p:nvSpPr>
        <p:spPr/>
        <p:txBody>
          <a:bodyPr anchor="ctr"/>
          <a:lstStyle/>
          <a:p>
            <a:r>
              <a:rPr lang="en-US" b="1">
                <a:latin typeface="Arial Nova" panose="020B0504020202020204" pitchFamily="34" charset="0"/>
              </a:rPr>
              <a:t>Your flow chart explains how drug coverage works</a:t>
            </a:r>
          </a:p>
          <a:p>
            <a:endParaRPr lang="en-US"/>
          </a:p>
        </p:txBody>
      </p:sp>
      <p:grpSp>
        <p:nvGrpSpPr>
          <p:cNvPr id="8" name="Group 7">
            <a:extLst>
              <a:ext uri="{FF2B5EF4-FFF2-40B4-BE49-F238E27FC236}">
                <a16:creationId xmlns:a16="http://schemas.microsoft.com/office/drawing/2014/main" id="{C3F7B907-F577-477D-9B2F-B65B0694B6B0}"/>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FE653157-307C-4F79-B05C-E814EDD33E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86F198EE-7426-4A91-8E7D-C4FADCF8CBF8}"/>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610373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3F3E-51A9-4192-9D87-FE951E4995C4}"/>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Drug Coverage</a:t>
            </a:r>
          </a:p>
        </p:txBody>
      </p:sp>
      <p:sp>
        <p:nvSpPr>
          <p:cNvPr id="3" name="Content Placeholder 2">
            <a:extLst>
              <a:ext uri="{FF2B5EF4-FFF2-40B4-BE49-F238E27FC236}">
                <a16:creationId xmlns:a16="http://schemas.microsoft.com/office/drawing/2014/main" id="{BDDDC4B3-DF5D-4F86-80B8-1134A5148A6C}"/>
              </a:ext>
            </a:extLst>
          </p:cNvPr>
          <p:cNvSpPr>
            <a:spLocks noGrp="1"/>
          </p:cNvSpPr>
          <p:nvPr>
            <p:ph idx="1"/>
          </p:nvPr>
        </p:nvSpPr>
        <p:spPr/>
        <p:txBody>
          <a:bodyPr anchor="ctr"/>
          <a:lstStyle/>
          <a:p>
            <a:r>
              <a:rPr lang="en-US"/>
              <a:t>Initial stage (copay stage) begins January 1</a:t>
            </a:r>
            <a:r>
              <a:rPr lang="en-US" baseline="30000"/>
              <a:t>st</a:t>
            </a:r>
            <a:endParaRPr lang="en-US"/>
          </a:p>
          <a:p>
            <a:endParaRPr lang="en-US"/>
          </a:p>
        </p:txBody>
      </p:sp>
      <p:grpSp>
        <p:nvGrpSpPr>
          <p:cNvPr id="8" name="Group 7">
            <a:extLst>
              <a:ext uri="{FF2B5EF4-FFF2-40B4-BE49-F238E27FC236}">
                <a16:creationId xmlns:a16="http://schemas.microsoft.com/office/drawing/2014/main" id="{F07692A9-A37D-46F8-BC15-2CAC44135FB1}"/>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04897566-EDC3-4A37-978B-2B164B26FC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D2D28A78-9085-43E9-A24B-E05D3DA83A64}"/>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6410890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0FC6-84EA-46B5-9958-27A73FB0DB9A}"/>
              </a:ext>
            </a:extLst>
          </p:cNvPr>
          <p:cNvSpPr>
            <a:spLocks noGrp="1"/>
          </p:cNvSpPr>
          <p:nvPr>
            <p:ph type="title"/>
          </p:nvPr>
        </p:nvSpPr>
        <p:spPr>
          <a:xfrm>
            <a:off x="7192322" y="1304272"/>
            <a:ext cx="4805996" cy="1401448"/>
          </a:xfrm>
        </p:spPr>
        <p:txBody>
          <a:bodyPr vert="horz" lIns="91440" tIns="45720" rIns="91440" bIns="45720" rtlCol="0" anchor="t">
            <a:noAutofit/>
          </a:bodyPr>
          <a:lstStyle/>
          <a:p>
            <a:pPr algn="ctr"/>
            <a:r>
              <a:rPr lang="en-US" sz="6000" b="1" u="sng" dirty="0">
                <a:solidFill>
                  <a:prstClr val="black"/>
                </a:solidFill>
                <a:effectLst>
                  <a:outerShdw blurRad="38100" dist="38100" dir="2700000" algn="tl">
                    <a:srgbClr val="000000">
                      <a:alpha val="43137"/>
                    </a:srgbClr>
                  </a:outerShdw>
                </a:effectLst>
                <a:latin typeface="Arial Nova" panose="020B0504020202020204" pitchFamily="34" charset="0"/>
              </a:rPr>
              <a:t>Drug Coverage: Phase 1</a:t>
            </a:r>
            <a:endParaRPr lang="en-US" sz="6000" dirty="0">
              <a:solidFill>
                <a:srgbClr val="000000"/>
              </a:solidFill>
            </a:endParaRPr>
          </a:p>
        </p:txBody>
      </p:sp>
      <p:sp>
        <p:nvSpPr>
          <p:cNvPr id="6" name="TextBox 5">
            <a:extLst>
              <a:ext uri="{FF2B5EF4-FFF2-40B4-BE49-F238E27FC236}">
                <a16:creationId xmlns:a16="http://schemas.microsoft.com/office/drawing/2014/main" id="{7AA1909F-9118-44DB-A329-4EBC534D9003}"/>
              </a:ext>
            </a:extLst>
          </p:cNvPr>
          <p:cNvSpPr txBox="1"/>
          <p:nvPr/>
        </p:nvSpPr>
        <p:spPr>
          <a:xfrm>
            <a:off x="7990479" y="4152280"/>
            <a:ext cx="3571631" cy="523220"/>
          </a:xfrm>
          <a:prstGeom prst="rect">
            <a:avLst/>
          </a:prstGeom>
          <a:noFill/>
        </p:spPr>
        <p:txBody>
          <a:bodyPr wrap="square" rtlCol="0">
            <a:spAutoFit/>
          </a:bodyPr>
          <a:lstStyle/>
          <a:p>
            <a:pPr algn="ctr"/>
            <a:r>
              <a:rPr lang="en-US" sz="2800" b="1" dirty="0">
                <a:solidFill>
                  <a:prstClr val="black"/>
                </a:solidFill>
                <a:effectLst>
                  <a:outerShdw blurRad="38100" dist="38100" dir="2700000" algn="tl">
                    <a:srgbClr val="000000">
                      <a:alpha val="43137"/>
                    </a:srgbClr>
                  </a:outerShdw>
                </a:effectLst>
                <a:latin typeface="Arial Nova" panose="020B0504020202020204" pitchFamily="34" charset="0"/>
                <a:ea typeface="+mj-ea"/>
                <a:cs typeface="+mj-cs"/>
              </a:rPr>
              <a:t>Initial (Copay) Stage</a:t>
            </a:r>
            <a:endParaRPr lang="en-US" sz="2800" dirty="0"/>
          </a:p>
        </p:txBody>
      </p:sp>
      <p:grpSp>
        <p:nvGrpSpPr>
          <p:cNvPr id="5" name="Group 4">
            <a:extLst>
              <a:ext uri="{FF2B5EF4-FFF2-40B4-BE49-F238E27FC236}">
                <a16:creationId xmlns:a16="http://schemas.microsoft.com/office/drawing/2014/main" id="{55B1F76E-E8A5-43EE-A20C-41BABE882C9C}"/>
              </a:ext>
            </a:extLst>
          </p:cNvPr>
          <p:cNvGrpSpPr/>
          <p:nvPr/>
        </p:nvGrpSpPr>
        <p:grpSpPr>
          <a:xfrm>
            <a:off x="361950" y="1315462"/>
            <a:ext cx="6830372" cy="3377850"/>
            <a:chOff x="8259015" y="5981699"/>
            <a:chExt cx="2724258" cy="704756"/>
          </a:xfrm>
        </p:grpSpPr>
        <p:pic>
          <p:nvPicPr>
            <p:cNvPr id="7" name="Picture 6">
              <a:extLst>
                <a:ext uri="{FF2B5EF4-FFF2-40B4-BE49-F238E27FC236}">
                  <a16:creationId xmlns:a16="http://schemas.microsoft.com/office/drawing/2014/main" id="{3244BCD5-BFDD-40EE-AD24-C43A4346E1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357363" cy="701041"/>
            </a:xfrm>
            <a:prstGeom prst="rect">
              <a:avLst/>
            </a:prstGeom>
          </p:spPr>
        </p:pic>
        <p:sp>
          <p:nvSpPr>
            <p:cNvPr id="8" name="TextBox 7">
              <a:extLst>
                <a:ext uri="{FF2B5EF4-FFF2-40B4-BE49-F238E27FC236}">
                  <a16:creationId xmlns:a16="http://schemas.microsoft.com/office/drawing/2014/main" id="{91A502AD-3D5B-4852-BBFC-44726B38651C}"/>
                </a:ext>
              </a:extLst>
            </p:cNvPr>
            <p:cNvSpPr txBox="1"/>
            <p:nvPr/>
          </p:nvSpPr>
          <p:spPr>
            <a:xfrm>
              <a:off x="9625910" y="5981699"/>
              <a:ext cx="1357363" cy="704756"/>
            </a:xfrm>
            <a:prstGeom prst="rect">
              <a:avLst/>
            </a:prstGeom>
            <a:solidFill>
              <a:srgbClr val="002060"/>
            </a:solidFill>
          </p:spPr>
          <p:txBody>
            <a:bodyPr wrap="squar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3200" i="1" dirty="0">
                <a:solidFill>
                  <a:schemeClr val="bg1"/>
                </a:solidFill>
              </a:endParaRPr>
            </a:p>
            <a:p>
              <a:endParaRPr lang="en-US"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400010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799E-AADA-41CD-8F7B-2056A9367F1F}"/>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Drug Coverage: Phase 1</a:t>
            </a:r>
            <a:br>
              <a:rPr lang="en-US" sz="4800" b="1" u="sng">
                <a:effectLst>
                  <a:outerShdw blurRad="38100" dist="38100" dir="2700000" algn="tl">
                    <a:srgbClr val="000000">
                      <a:alpha val="43137"/>
                    </a:srgbClr>
                  </a:outerShdw>
                </a:effectLst>
                <a:latin typeface="Arial Nova" panose="020B0504020202020204" pitchFamily="34" charset="0"/>
              </a:rPr>
            </a:br>
            <a:r>
              <a:rPr lang="en-US" sz="2000" b="1" u="sng">
                <a:effectLst>
                  <a:outerShdw blurRad="38100" dist="38100" dir="2700000" algn="tl">
                    <a:srgbClr val="000000">
                      <a:alpha val="43137"/>
                    </a:srgbClr>
                  </a:outerShdw>
                </a:effectLst>
                <a:latin typeface="Arial Nova" panose="020B0504020202020204" pitchFamily="34" charset="0"/>
              </a:rPr>
              <a:t>Initial (Copay) Stage</a:t>
            </a:r>
            <a:endParaRPr lang="en-US" sz="2000"/>
          </a:p>
        </p:txBody>
      </p:sp>
      <p:sp>
        <p:nvSpPr>
          <p:cNvPr id="3" name="Content Placeholder 2">
            <a:extLst>
              <a:ext uri="{FF2B5EF4-FFF2-40B4-BE49-F238E27FC236}">
                <a16:creationId xmlns:a16="http://schemas.microsoft.com/office/drawing/2014/main" id="{01B69B2F-92F1-4170-B465-87C3AB1B2D1F}"/>
              </a:ext>
            </a:extLst>
          </p:cNvPr>
          <p:cNvSpPr>
            <a:spLocks noGrp="1"/>
          </p:cNvSpPr>
          <p:nvPr>
            <p:ph idx="1"/>
          </p:nvPr>
        </p:nvSpPr>
        <p:spPr>
          <a:xfrm>
            <a:off x="1940125" y="2739231"/>
            <a:ext cx="5689387" cy="457200"/>
          </a:xfrm>
        </p:spPr>
        <p:txBody>
          <a:bodyPr>
            <a:normAutofit lnSpcReduction="10000"/>
          </a:bodyPr>
          <a:lstStyle/>
          <a:p>
            <a:pPr marL="0" indent="0" algn="ctr">
              <a:buNone/>
            </a:pPr>
            <a:r>
              <a:rPr lang="en-US" b="1">
                <a:latin typeface="Arial Nova" panose="020B0504020202020204" pitchFamily="34" charset="0"/>
              </a:rPr>
              <a:t>Deductible + Copay</a:t>
            </a:r>
          </a:p>
        </p:txBody>
      </p:sp>
      <p:cxnSp>
        <p:nvCxnSpPr>
          <p:cNvPr id="7" name="Straight Connector 6">
            <a:extLst>
              <a:ext uri="{FF2B5EF4-FFF2-40B4-BE49-F238E27FC236}">
                <a16:creationId xmlns:a16="http://schemas.microsoft.com/office/drawing/2014/main" id="{DF18E71C-88EB-4F53-A147-C31E4D12B2E0}"/>
              </a:ext>
            </a:extLst>
          </p:cNvPr>
          <p:cNvCxnSpPr>
            <a:cxnSpLocks/>
          </p:cNvCxnSpPr>
          <p:nvPr/>
        </p:nvCxnSpPr>
        <p:spPr>
          <a:xfrm flipV="1">
            <a:off x="1819274" y="3253523"/>
            <a:ext cx="5810251" cy="1"/>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4610C6-8E79-404D-87CC-5B1F30B8E8E9}"/>
              </a:ext>
            </a:extLst>
          </p:cNvPr>
          <p:cNvCxnSpPr/>
          <p:nvPr/>
        </p:nvCxnSpPr>
        <p:spPr>
          <a:xfrm>
            <a:off x="1838325" y="254867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9830016-C5EF-4119-944E-C41BEA574C2D}"/>
              </a:ext>
            </a:extLst>
          </p:cNvPr>
          <p:cNvCxnSpPr/>
          <p:nvPr/>
        </p:nvCxnSpPr>
        <p:spPr>
          <a:xfrm>
            <a:off x="7629512" y="259180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662811-76AB-4C69-8016-967ADAA0CFDE}"/>
              </a:ext>
            </a:extLst>
          </p:cNvPr>
          <p:cNvSpPr txBox="1"/>
          <p:nvPr/>
        </p:nvSpPr>
        <p:spPr>
          <a:xfrm>
            <a:off x="1019175" y="2091472"/>
            <a:ext cx="2505070" cy="800219"/>
          </a:xfrm>
          <a:prstGeom prst="rect">
            <a:avLst/>
          </a:prstGeom>
          <a:noFill/>
        </p:spPr>
        <p:txBody>
          <a:bodyPr wrap="square" rtlCol="0">
            <a:spAutoFit/>
          </a:bodyPr>
          <a:lstStyle/>
          <a:p>
            <a:r>
              <a:rPr lang="en-US" sz="2800" b="1">
                <a:effectLst>
                  <a:outerShdw blurRad="38100" dist="38100" dir="2700000" algn="tl">
                    <a:srgbClr val="000000">
                      <a:alpha val="43137"/>
                    </a:srgbClr>
                  </a:outerShdw>
                </a:effectLst>
                <a:latin typeface="Arial Nova" panose="020B0504020202020204" pitchFamily="34" charset="0"/>
              </a:rPr>
              <a:t>January 1</a:t>
            </a:r>
            <a:r>
              <a:rPr lang="en-US" sz="2800" b="1" baseline="30000">
                <a:effectLst>
                  <a:outerShdw blurRad="38100" dist="38100" dir="2700000" algn="tl">
                    <a:srgbClr val="000000">
                      <a:alpha val="43137"/>
                    </a:srgbClr>
                  </a:outerShdw>
                </a:effectLst>
                <a:latin typeface="Arial Nova" panose="020B0504020202020204" pitchFamily="34" charset="0"/>
              </a:rPr>
              <a:t>st</a:t>
            </a:r>
            <a:endParaRPr lang="en-US" sz="2800" b="1">
              <a:effectLst>
                <a:outerShdw blurRad="38100" dist="38100" dir="2700000" algn="tl">
                  <a:srgbClr val="000000">
                    <a:alpha val="43137"/>
                  </a:srgbClr>
                </a:outerShdw>
              </a:effectLst>
              <a:latin typeface="Arial Nova" panose="020B0504020202020204" pitchFamily="34" charset="0"/>
            </a:endParaRPr>
          </a:p>
          <a:p>
            <a:endParaRPr lang="en-US"/>
          </a:p>
        </p:txBody>
      </p:sp>
      <p:sp>
        <p:nvSpPr>
          <p:cNvPr id="13" name="TextBox 12">
            <a:extLst>
              <a:ext uri="{FF2B5EF4-FFF2-40B4-BE49-F238E27FC236}">
                <a16:creationId xmlns:a16="http://schemas.microsoft.com/office/drawing/2014/main" id="{F5F5D8CD-D47B-4362-A80D-0A673BC969B8}"/>
              </a:ext>
            </a:extLst>
          </p:cNvPr>
          <p:cNvSpPr txBox="1"/>
          <p:nvPr/>
        </p:nvSpPr>
        <p:spPr>
          <a:xfrm>
            <a:off x="1120973" y="2540735"/>
            <a:ext cx="615553" cy="1417637"/>
          </a:xfrm>
          <a:prstGeom prst="rect">
            <a:avLst/>
          </a:prstGeom>
          <a:noFill/>
        </p:spPr>
        <p:txBody>
          <a:bodyPr vert="vert270" wrap="square" rtlCol="0">
            <a:spAutoFit/>
          </a:bodyPr>
          <a:lstStyle/>
          <a:p>
            <a:r>
              <a:rPr lang="en-US" sz="2800" b="1" u="sng">
                <a:latin typeface="Arial Nova" panose="020B0504020202020204" pitchFamily="34" charset="0"/>
              </a:rPr>
              <a:t>Copay</a:t>
            </a:r>
          </a:p>
        </p:txBody>
      </p:sp>
      <p:sp>
        <p:nvSpPr>
          <p:cNvPr id="14" name="TextBox 13">
            <a:extLst>
              <a:ext uri="{FF2B5EF4-FFF2-40B4-BE49-F238E27FC236}">
                <a16:creationId xmlns:a16="http://schemas.microsoft.com/office/drawing/2014/main" id="{0A8B75C8-D1D3-4171-83B1-48B91FBA1FC3}"/>
              </a:ext>
            </a:extLst>
          </p:cNvPr>
          <p:cNvSpPr txBox="1"/>
          <p:nvPr/>
        </p:nvSpPr>
        <p:spPr>
          <a:xfrm>
            <a:off x="1940129" y="3296652"/>
            <a:ext cx="5689387" cy="523220"/>
          </a:xfrm>
          <a:prstGeom prst="rect">
            <a:avLst/>
          </a:prstGeom>
          <a:noFill/>
        </p:spPr>
        <p:txBody>
          <a:bodyPr wrap="square" rtlCol="0">
            <a:spAutoFit/>
          </a:bodyPr>
          <a:lstStyle/>
          <a:p>
            <a:pPr algn="ctr"/>
            <a:r>
              <a:rPr lang="en-US" sz="2800" b="1">
                <a:latin typeface="Arial Nova" panose="020B0504020202020204" pitchFamily="34" charset="0"/>
              </a:rPr>
              <a:t>Insurance Company</a:t>
            </a:r>
          </a:p>
        </p:txBody>
      </p:sp>
      <p:sp>
        <p:nvSpPr>
          <p:cNvPr id="15" name="TextBox 14">
            <a:extLst>
              <a:ext uri="{FF2B5EF4-FFF2-40B4-BE49-F238E27FC236}">
                <a16:creationId xmlns:a16="http://schemas.microsoft.com/office/drawing/2014/main" id="{936688AC-7973-47A2-B005-5A4B545457FC}"/>
              </a:ext>
            </a:extLst>
          </p:cNvPr>
          <p:cNvSpPr txBox="1"/>
          <p:nvPr/>
        </p:nvSpPr>
        <p:spPr>
          <a:xfrm>
            <a:off x="1471608" y="5076825"/>
            <a:ext cx="4105273" cy="1200329"/>
          </a:xfrm>
          <a:prstGeom prst="rect">
            <a:avLst/>
          </a:prstGeom>
          <a:noFill/>
        </p:spPr>
        <p:txBody>
          <a:bodyPr wrap="square" rtlCol="0">
            <a:spAutoFit/>
          </a:bodyPr>
          <a:lstStyle/>
          <a:p>
            <a:r>
              <a:rPr lang="en-US">
                <a:latin typeface="Arial Nova" panose="020B0504020202020204" pitchFamily="34" charset="0"/>
              </a:rPr>
              <a:t>*The patient is responsible for the </a:t>
            </a:r>
            <a:r>
              <a:rPr lang="en-US" b="1" i="1" u="sng">
                <a:latin typeface="Arial Nova" panose="020B0504020202020204" pitchFamily="34" charset="0"/>
              </a:rPr>
              <a:t>deductible and copay</a:t>
            </a:r>
            <a:r>
              <a:rPr lang="en-US">
                <a:latin typeface="Arial Nova" panose="020B0504020202020204" pitchFamily="34" charset="0"/>
              </a:rPr>
              <a:t>. The other party responsible is the </a:t>
            </a:r>
            <a:r>
              <a:rPr lang="en-US" b="1" i="1" u="sng">
                <a:latin typeface="Arial Nova" panose="020B0504020202020204" pitchFamily="34" charset="0"/>
              </a:rPr>
              <a:t>insurance company.</a:t>
            </a:r>
          </a:p>
        </p:txBody>
      </p:sp>
      <p:sp>
        <p:nvSpPr>
          <p:cNvPr id="18" name="TextBox 17">
            <a:extLst>
              <a:ext uri="{FF2B5EF4-FFF2-40B4-BE49-F238E27FC236}">
                <a16:creationId xmlns:a16="http://schemas.microsoft.com/office/drawing/2014/main" id="{6E172BB8-2741-4E2B-A369-1CB194014B06}"/>
              </a:ext>
            </a:extLst>
          </p:cNvPr>
          <p:cNvSpPr txBox="1"/>
          <p:nvPr/>
        </p:nvSpPr>
        <p:spPr>
          <a:xfrm>
            <a:off x="7712273" y="2091472"/>
            <a:ext cx="4479727" cy="2185214"/>
          </a:xfrm>
          <a:prstGeom prst="rect">
            <a:avLst/>
          </a:prstGeom>
          <a:noFill/>
        </p:spPr>
        <p:txBody>
          <a:bodyPr wrap="square" rtlCol="0">
            <a:spAutoFit/>
          </a:bodyPr>
          <a:lstStyle/>
          <a:p>
            <a:pPr algn="ctr"/>
            <a:r>
              <a:rPr lang="en-US" sz="3600" b="1" u="sng">
                <a:effectLst>
                  <a:outerShdw blurRad="38100" dist="38100" dir="2700000" algn="tl">
                    <a:srgbClr val="000000">
                      <a:alpha val="43137"/>
                    </a:srgbClr>
                  </a:outerShdw>
                </a:effectLst>
                <a:latin typeface="Arial Nova" panose="020B0504020202020204" pitchFamily="34" charset="0"/>
              </a:rPr>
              <a:t>Drug Tiers</a:t>
            </a:r>
          </a:p>
          <a:p>
            <a:pPr algn="ctr"/>
            <a:r>
              <a:rPr lang="en-US" sz="2000" b="1">
                <a:highlight>
                  <a:srgbClr val="00FF00"/>
                </a:highlight>
                <a:latin typeface="Arial Nova" panose="020B0504020202020204" pitchFamily="34" charset="0"/>
              </a:rPr>
              <a:t>1</a:t>
            </a:r>
          </a:p>
          <a:p>
            <a:pPr algn="ctr"/>
            <a:r>
              <a:rPr lang="en-US" sz="2000" b="1">
                <a:highlight>
                  <a:srgbClr val="00FF00"/>
                </a:highlight>
                <a:latin typeface="Arial Nova" panose="020B0504020202020204" pitchFamily="34" charset="0"/>
              </a:rPr>
              <a:t>2</a:t>
            </a:r>
          </a:p>
          <a:p>
            <a:pPr algn="ctr"/>
            <a:r>
              <a:rPr lang="en-US" sz="2000" b="1">
                <a:highlight>
                  <a:srgbClr val="FFFF00"/>
                </a:highlight>
                <a:latin typeface="Arial Nova" panose="020B0504020202020204" pitchFamily="34" charset="0"/>
              </a:rPr>
              <a:t>3</a:t>
            </a:r>
          </a:p>
          <a:p>
            <a:pPr algn="ctr"/>
            <a:r>
              <a:rPr lang="en-US" sz="2000" b="1">
                <a:highlight>
                  <a:srgbClr val="FFFF00"/>
                </a:highlight>
                <a:latin typeface="Arial Nova" panose="020B0504020202020204" pitchFamily="34" charset="0"/>
              </a:rPr>
              <a:t>4</a:t>
            </a:r>
          </a:p>
          <a:p>
            <a:pPr algn="ctr"/>
            <a:r>
              <a:rPr lang="en-US" sz="2000" b="1">
                <a:highlight>
                  <a:srgbClr val="FF00FF"/>
                </a:highlight>
                <a:latin typeface="Arial Nova" panose="020B0504020202020204" pitchFamily="34" charset="0"/>
              </a:rPr>
              <a:t>5</a:t>
            </a:r>
          </a:p>
        </p:txBody>
      </p:sp>
      <p:grpSp>
        <p:nvGrpSpPr>
          <p:cNvPr id="20" name="Group 19">
            <a:extLst>
              <a:ext uri="{FF2B5EF4-FFF2-40B4-BE49-F238E27FC236}">
                <a16:creationId xmlns:a16="http://schemas.microsoft.com/office/drawing/2014/main" id="{3FB11B7A-6172-4601-815A-28703AD5444B}"/>
              </a:ext>
            </a:extLst>
          </p:cNvPr>
          <p:cNvGrpSpPr/>
          <p:nvPr/>
        </p:nvGrpSpPr>
        <p:grpSpPr>
          <a:xfrm>
            <a:off x="9182401" y="6078477"/>
            <a:ext cx="2810126" cy="707886"/>
            <a:chOff x="8259015" y="5981699"/>
            <a:chExt cx="2810126" cy="707886"/>
          </a:xfrm>
        </p:grpSpPr>
        <p:pic>
          <p:nvPicPr>
            <p:cNvPr id="21" name="Picture 20">
              <a:extLst>
                <a:ext uri="{FF2B5EF4-FFF2-40B4-BE49-F238E27FC236}">
                  <a16:creationId xmlns:a16="http://schemas.microsoft.com/office/drawing/2014/main" id="{F9FC8BF8-1762-4530-ACFF-B53FD39D5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2" name="TextBox 21">
              <a:extLst>
                <a:ext uri="{FF2B5EF4-FFF2-40B4-BE49-F238E27FC236}">
                  <a16:creationId xmlns:a16="http://schemas.microsoft.com/office/drawing/2014/main" id="{2C833D98-8BDD-4590-907B-2BC45B64A5D2}"/>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536100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P spid="13" grpId="0"/>
      <p:bldP spid="14" grpId="0"/>
      <p:bldP spid="15" grpId="0"/>
      <p:bldP spid="1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799E-AADA-41CD-8F7B-2056A9367F1F}"/>
              </a:ext>
            </a:extLst>
          </p:cNvPr>
          <p:cNvSpPr>
            <a:spLocks noGrp="1"/>
          </p:cNvSpPr>
          <p:nvPr>
            <p:ph type="title"/>
          </p:nvPr>
        </p:nvSpPr>
        <p:spPr/>
        <p:txBody>
          <a:bodyPr>
            <a:normAutofit/>
          </a:bodyPr>
          <a:lstStyle/>
          <a:p>
            <a:pPr algn="ctr"/>
            <a:r>
              <a:rPr lang="en-US" sz="4800" b="1" u="sng">
                <a:effectLst>
                  <a:outerShdw blurRad="38100" dist="38100" dir="2700000" algn="tl">
                    <a:srgbClr val="000000">
                      <a:alpha val="43137"/>
                    </a:srgbClr>
                  </a:outerShdw>
                </a:effectLst>
                <a:latin typeface="Arial Nova" panose="020B0504020202020204" pitchFamily="34" charset="0"/>
              </a:rPr>
              <a:t>Drug Coverage: Phase 1</a:t>
            </a:r>
            <a:br>
              <a:rPr lang="en-US" sz="4800" b="1" u="sng">
                <a:effectLst>
                  <a:outerShdw blurRad="38100" dist="38100" dir="2700000" algn="tl">
                    <a:srgbClr val="000000">
                      <a:alpha val="43137"/>
                    </a:srgbClr>
                  </a:outerShdw>
                </a:effectLst>
                <a:latin typeface="Arial Nova" panose="020B0504020202020204" pitchFamily="34" charset="0"/>
              </a:rPr>
            </a:br>
            <a:r>
              <a:rPr lang="en-US" sz="2000" b="1" u="sng">
                <a:effectLst>
                  <a:outerShdw blurRad="38100" dist="38100" dir="2700000" algn="tl">
                    <a:srgbClr val="000000">
                      <a:alpha val="43137"/>
                    </a:srgbClr>
                  </a:outerShdw>
                </a:effectLst>
                <a:latin typeface="Arial Nova" panose="020B0504020202020204" pitchFamily="34" charset="0"/>
              </a:rPr>
              <a:t>Initial (Copay) Stage</a:t>
            </a:r>
            <a:endParaRPr lang="en-US" sz="2000"/>
          </a:p>
        </p:txBody>
      </p:sp>
      <p:sp>
        <p:nvSpPr>
          <p:cNvPr id="3" name="Content Placeholder 2">
            <a:extLst>
              <a:ext uri="{FF2B5EF4-FFF2-40B4-BE49-F238E27FC236}">
                <a16:creationId xmlns:a16="http://schemas.microsoft.com/office/drawing/2014/main" id="{01B69B2F-92F1-4170-B465-87C3AB1B2D1F}"/>
              </a:ext>
            </a:extLst>
          </p:cNvPr>
          <p:cNvSpPr>
            <a:spLocks noGrp="1"/>
          </p:cNvSpPr>
          <p:nvPr>
            <p:ph idx="1"/>
          </p:nvPr>
        </p:nvSpPr>
        <p:spPr>
          <a:xfrm>
            <a:off x="1940125" y="2739231"/>
            <a:ext cx="5689387" cy="457200"/>
          </a:xfrm>
        </p:spPr>
        <p:txBody>
          <a:bodyPr>
            <a:normAutofit lnSpcReduction="10000"/>
          </a:bodyPr>
          <a:lstStyle/>
          <a:p>
            <a:pPr marL="0" indent="0" algn="ctr">
              <a:buNone/>
            </a:pPr>
            <a:r>
              <a:rPr lang="en-US" b="1">
                <a:latin typeface="Arial Nova" panose="020B0504020202020204" pitchFamily="34" charset="0"/>
              </a:rPr>
              <a:t>Deductible + Copay</a:t>
            </a:r>
          </a:p>
        </p:txBody>
      </p:sp>
      <p:cxnSp>
        <p:nvCxnSpPr>
          <p:cNvPr id="7" name="Straight Connector 6">
            <a:extLst>
              <a:ext uri="{FF2B5EF4-FFF2-40B4-BE49-F238E27FC236}">
                <a16:creationId xmlns:a16="http://schemas.microsoft.com/office/drawing/2014/main" id="{DF18E71C-88EB-4F53-A147-C31E4D12B2E0}"/>
              </a:ext>
            </a:extLst>
          </p:cNvPr>
          <p:cNvCxnSpPr>
            <a:cxnSpLocks/>
          </p:cNvCxnSpPr>
          <p:nvPr/>
        </p:nvCxnSpPr>
        <p:spPr>
          <a:xfrm flipV="1">
            <a:off x="1819274" y="3253523"/>
            <a:ext cx="5810251" cy="1"/>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4610C6-8E79-404D-87CC-5B1F30B8E8E9}"/>
              </a:ext>
            </a:extLst>
          </p:cNvPr>
          <p:cNvCxnSpPr/>
          <p:nvPr/>
        </p:nvCxnSpPr>
        <p:spPr>
          <a:xfrm>
            <a:off x="1838325" y="254867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9830016-C5EF-4119-944E-C41BEA574C2D}"/>
              </a:ext>
            </a:extLst>
          </p:cNvPr>
          <p:cNvCxnSpPr/>
          <p:nvPr/>
        </p:nvCxnSpPr>
        <p:spPr>
          <a:xfrm>
            <a:off x="7629512" y="259180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662811-76AB-4C69-8016-967ADAA0CFDE}"/>
              </a:ext>
            </a:extLst>
          </p:cNvPr>
          <p:cNvSpPr txBox="1"/>
          <p:nvPr/>
        </p:nvSpPr>
        <p:spPr>
          <a:xfrm>
            <a:off x="1019175" y="2091472"/>
            <a:ext cx="2505070" cy="800219"/>
          </a:xfrm>
          <a:prstGeom prst="rect">
            <a:avLst/>
          </a:prstGeom>
          <a:noFill/>
        </p:spPr>
        <p:txBody>
          <a:bodyPr wrap="square" rtlCol="0">
            <a:spAutoFit/>
          </a:bodyPr>
          <a:lstStyle/>
          <a:p>
            <a:r>
              <a:rPr lang="en-US" sz="2800" b="1">
                <a:effectLst>
                  <a:outerShdw blurRad="38100" dist="38100" dir="2700000" algn="tl">
                    <a:srgbClr val="000000">
                      <a:alpha val="43137"/>
                    </a:srgbClr>
                  </a:outerShdw>
                </a:effectLst>
                <a:latin typeface="Arial Nova" panose="020B0504020202020204" pitchFamily="34" charset="0"/>
              </a:rPr>
              <a:t>January 1</a:t>
            </a:r>
            <a:r>
              <a:rPr lang="en-US" sz="2800" b="1" baseline="30000">
                <a:effectLst>
                  <a:outerShdw blurRad="38100" dist="38100" dir="2700000" algn="tl">
                    <a:srgbClr val="000000">
                      <a:alpha val="43137"/>
                    </a:srgbClr>
                  </a:outerShdw>
                </a:effectLst>
                <a:latin typeface="Arial Nova" panose="020B0504020202020204" pitchFamily="34" charset="0"/>
              </a:rPr>
              <a:t>st</a:t>
            </a:r>
            <a:endParaRPr lang="en-US" sz="2800" b="1">
              <a:effectLst>
                <a:outerShdw blurRad="38100" dist="38100" dir="2700000" algn="tl">
                  <a:srgbClr val="000000">
                    <a:alpha val="43137"/>
                  </a:srgbClr>
                </a:outerShdw>
              </a:effectLst>
              <a:latin typeface="Arial Nova" panose="020B0504020202020204" pitchFamily="34" charset="0"/>
            </a:endParaRPr>
          </a:p>
          <a:p>
            <a:endParaRPr lang="en-US"/>
          </a:p>
        </p:txBody>
      </p:sp>
      <p:sp>
        <p:nvSpPr>
          <p:cNvPr id="13" name="TextBox 12">
            <a:extLst>
              <a:ext uri="{FF2B5EF4-FFF2-40B4-BE49-F238E27FC236}">
                <a16:creationId xmlns:a16="http://schemas.microsoft.com/office/drawing/2014/main" id="{F5F5D8CD-D47B-4362-A80D-0A673BC969B8}"/>
              </a:ext>
            </a:extLst>
          </p:cNvPr>
          <p:cNvSpPr txBox="1"/>
          <p:nvPr/>
        </p:nvSpPr>
        <p:spPr>
          <a:xfrm>
            <a:off x="1120973" y="2540735"/>
            <a:ext cx="615553" cy="1417637"/>
          </a:xfrm>
          <a:prstGeom prst="rect">
            <a:avLst/>
          </a:prstGeom>
          <a:noFill/>
        </p:spPr>
        <p:txBody>
          <a:bodyPr vert="vert270" wrap="square" rtlCol="0">
            <a:spAutoFit/>
          </a:bodyPr>
          <a:lstStyle/>
          <a:p>
            <a:r>
              <a:rPr lang="en-US" sz="2800" b="1" u="sng">
                <a:latin typeface="Arial Nova" panose="020B0504020202020204" pitchFamily="34" charset="0"/>
              </a:rPr>
              <a:t>Copay</a:t>
            </a:r>
          </a:p>
        </p:txBody>
      </p:sp>
      <p:sp>
        <p:nvSpPr>
          <p:cNvPr id="14" name="TextBox 13">
            <a:extLst>
              <a:ext uri="{FF2B5EF4-FFF2-40B4-BE49-F238E27FC236}">
                <a16:creationId xmlns:a16="http://schemas.microsoft.com/office/drawing/2014/main" id="{0A8B75C8-D1D3-4171-83B1-48B91FBA1FC3}"/>
              </a:ext>
            </a:extLst>
          </p:cNvPr>
          <p:cNvSpPr txBox="1"/>
          <p:nvPr/>
        </p:nvSpPr>
        <p:spPr>
          <a:xfrm>
            <a:off x="1940129" y="3296652"/>
            <a:ext cx="5689387" cy="523220"/>
          </a:xfrm>
          <a:prstGeom prst="rect">
            <a:avLst/>
          </a:prstGeom>
          <a:noFill/>
        </p:spPr>
        <p:txBody>
          <a:bodyPr wrap="square" rtlCol="0">
            <a:spAutoFit/>
          </a:bodyPr>
          <a:lstStyle/>
          <a:p>
            <a:pPr algn="ctr"/>
            <a:r>
              <a:rPr lang="en-US" sz="2800" b="1">
                <a:latin typeface="Arial Nova" panose="020B0504020202020204" pitchFamily="34" charset="0"/>
              </a:rPr>
              <a:t>Insurance Company</a:t>
            </a:r>
          </a:p>
        </p:txBody>
      </p:sp>
      <p:sp>
        <p:nvSpPr>
          <p:cNvPr id="15" name="TextBox 14">
            <a:extLst>
              <a:ext uri="{FF2B5EF4-FFF2-40B4-BE49-F238E27FC236}">
                <a16:creationId xmlns:a16="http://schemas.microsoft.com/office/drawing/2014/main" id="{936688AC-7973-47A2-B005-5A4B545457FC}"/>
              </a:ext>
            </a:extLst>
          </p:cNvPr>
          <p:cNvSpPr txBox="1"/>
          <p:nvPr/>
        </p:nvSpPr>
        <p:spPr>
          <a:xfrm>
            <a:off x="1471608" y="5076825"/>
            <a:ext cx="4105273" cy="1200329"/>
          </a:xfrm>
          <a:prstGeom prst="rect">
            <a:avLst/>
          </a:prstGeom>
          <a:noFill/>
        </p:spPr>
        <p:txBody>
          <a:bodyPr wrap="square" rtlCol="0">
            <a:spAutoFit/>
          </a:bodyPr>
          <a:lstStyle/>
          <a:p>
            <a:r>
              <a:rPr lang="en-US">
                <a:latin typeface="Arial Nova" panose="020B0504020202020204" pitchFamily="34" charset="0"/>
              </a:rPr>
              <a:t>*The patient is responsible for the </a:t>
            </a:r>
            <a:r>
              <a:rPr lang="en-US" b="1" i="1" u="sng">
                <a:latin typeface="Arial Nova" panose="020B0504020202020204" pitchFamily="34" charset="0"/>
              </a:rPr>
              <a:t>deductible and copay</a:t>
            </a:r>
            <a:r>
              <a:rPr lang="en-US">
                <a:latin typeface="Arial Nova" panose="020B0504020202020204" pitchFamily="34" charset="0"/>
              </a:rPr>
              <a:t>. The other party responsible is the </a:t>
            </a:r>
            <a:r>
              <a:rPr lang="en-US" b="1" i="1" u="sng">
                <a:latin typeface="Arial Nova" panose="020B0504020202020204" pitchFamily="34" charset="0"/>
              </a:rPr>
              <a:t>insurance company.</a:t>
            </a:r>
          </a:p>
        </p:txBody>
      </p:sp>
      <p:sp>
        <p:nvSpPr>
          <p:cNvPr id="18" name="TextBox 17">
            <a:extLst>
              <a:ext uri="{FF2B5EF4-FFF2-40B4-BE49-F238E27FC236}">
                <a16:creationId xmlns:a16="http://schemas.microsoft.com/office/drawing/2014/main" id="{6E172BB8-2741-4E2B-A369-1CB194014B06}"/>
              </a:ext>
            </a:extLst>
          </p:cNvPr>
          <p:cNvSpPr txBox="1"/>
          <p:nvPr/>
        </p:nvSpPr>
        <p:spPr>
          <a:xfrm>
            <a:off x="7712273" y="2091472"/>
            <a:ext cx="4479727" cy="2185214"/>
          </a:xfrm>
          <a:prstGeom prst="rect">
            <a:avLst/>
          </a:prstGeom>
          <a:noFill/>
        </p:spPr>
        <p:txBody>
          <a:bodyPr wrap="square" rtlCol="0">
            <a:spAutoFit/>
          </a:bodyPr>
          <a:lstStyle/>
          <a:p>
            <a:pPr algn="ctr"/>
            <a:r>
              <a:rPr lang="en-US" sz="3600" b="1" u="sng">
                <a:effectLst>
                  <a:outerShdw blurRad="38100" dist="38100" dir="2700000" algn="tl">
                    <a:srgbClr val="000000">
                      <a:alpha val="43137"/>
                    </a:srgbClr>
                  </a:outerShdw>
                </a:effectLst>
                <a:latin typeface="Arial Nova" panose="020B0504020202020204" pitchFamily="34" charset="0"/>
              </a:rPr>
              <a:t>Drug Tiers</a:t>
            </a:r>
          </a:p>
          <a:p>
            <a:r>
              <a:rPr lang="en-US" sz="2000" b="1">
                <a:highlight>
                  <a:srgbClr val="00FF00"/>
                </a:highlight>
                <a:latin typeface="Arial Nova" panose="020B0504020202020204" pitchFamily="34" charset="0"/>
              </a:rPr>
              <a:t>1-Generic</a:t>
            </a:r>
          </a:p>
          <a:p>
            <a:r>
              <a:rPr lang="en-US" sz="2000" b="1">
                <a:highlight>
                  <a:srgbClr val="00FF00"/>
                </a:highlight>
                <a:latin typeface="Arial Nova" panose="020B0504020202020204" pitchFamily="34" charset="0"/>
              </a:rPr>
              <a:t>2-Generic</a:t>
            </a:r>
          </a:p>
          <a:p>
            <a:r>
              <a:rPr lang="en-US" sz="2000" b="1">
                <a:highlight>
                  <a:srgbClr val="FFFF00"/>
                </a:highlight>
                <a:latin typeface="Arial Nova" panose="020B0504020202020204" pitchFamily="34" charset="0"/>
              </a:rPr>
              <a:t>3-Brand Name</a:t>
            </a:r>
          </a:p>
          <a:p>
            <a:r>
              <a:rPr lang="en-US" sz="2000" b="1">
                <a:highlight>
                  <a:srgbClr val="FFFF00"/>
                </a:highlight>
                <a:latin typeface="Arial Nova" panose="020B0504020202020204" pitchFamily="34" charset="0"/>
              </a:rPr>
              <a:t>4-Brand Name</a:t>
            </a:r>
          </a:p>
          <a:p>
            <a:r>
              <a:rPr lang="en-US" sz="2000" b="1">
                <a:highlight>
                  <a:srgbClr val="FF00FF"/>
                </a:highlight>
                <a:latin typeface="Arial Nova" panose="020B0504020202020204" pitchFamily="34" charset="0"/>
              </a:rPr>
              <a:t>5-Specialty Drug</a:t>
            </a:r>
          </a:p>
        </p:txBody>
      </p:sp>
      <p:grpSp>
        <p:nvGrpSpPr>
          <p:cNvPr id="20" name="Group 19">
            <a:extLst>
              <a:ext uri="{FF2B5EF4-FFF2-40B4-BE49-F238E27FC236}">
                <a16:creationId xmlns:a16="http://schemas.microsoft.com/office/drawing/2014/main" id="{7C343E6D-2E02-4504-863E-37CEAF9A74B5}"/>
              </a:ext>
            </a:extLst>
          </p:cNvPr>
          <p:cNvGrpSpPr/>
          <p:nvPr/>
        </p:nvGrpSpPr>
        <p:grpSpPr>
          <a:xfrm>
            <a:off x="9182401" y="6078477"/>
            <a:ext cx="2810126" cy="707886"/>
            <a:chOff x="8259015" y="5981699"/>
            <a:chExt cx="2810126" cy="707886"/>
          </a:xfrm>
        </p:grpSpPr>
        <p:pic>
          <p:nvPicPr>
            <p:cNvPr id="21" name="Picture 20">
              <a:extLst>
                <a:ext uri="{FF2B5EF4-FFF2-40B4-BE49-F238E27FC236}">
                  <a16:creationId xmlns:a16="http://schemas.microsoft.com/office/drawing/2014/main" id="{47DAA6E2-B68B-4721-B5B9-E9E6EB46C2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2" name="TextBox 21">
              <a:extLst>
                <a:ext uri="{FF2B5EF4-FFF2-40B4-BE49-F238E27FC236}">
                  <a16:creationId xmlns:a16="http://schemas.microsoft.com/office/drawing/2014/main" id="{E002A9BD-CDA2-4A90-B76A-5D1B63669D13}"/>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4068822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P spid="13" grpId="0"/>
      <p:bldP spid="14" grpId="0"/>
      <p:bldP spid="15"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60" name="TextBox 59">
            <a:extLst>
              <a:ext uri="{FF2B5EF4-FFF2-40B4-BE49-F238E27FC236}">
                <a16:creationId xmlns:a16="http://schemas.microsoft.com/office/drawing/2014/main" id="{04E58CAB-FE0D-4D91-AA90-0DAB6ABD3136}"/>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sp>
        <p:nvSpPr>
          <p:cNvPr id="10" name="TextBox 9">
            <a:extLst>
              <a:ext uri="{FF2B5EF4-FFF2-40B4-BE49-F238E27FC236}">
                <a16:creationId xmlns:a16="http://schemas.microsoft.com/office/drawing/2014/main" id="{860DEB02-167D-AD4A-AB33-9B720E18C07B}"/>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11" name="TextBox 10">
            <a:extLst>
              <a:ext uri="{FF2B5EF4-FFF2-40B4-BE49-F238E27FC236}">
                <a16:creationId xmlns:a16="http://schemas.microsoft.com/office/drawing/2014/main" id="{C60B9EB8-4563-2E42-89BE-30A0D033A558}"/>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grpSp>
        <p:nvGrpSpPr>
          <p:cNvPr id="15" name="Group 14">
            <a:extLst>
              <a:ext uri="{FF2B5EF4-FFF2-40B4-BE49-F238E27FC236}">
                <a16:creationId xmlns:a16="http://schemas.microsoft.com/office/drawing/2014/main" id="{16F6966B-0587-4092-97B2-F2F4969E4D32}"/>
              </a:ext>
            </a:extLst>
          </p:cNvPr>
          <p:cNvGrpSpPr/>
          <p:nvPr/>
        </p:nvGrpSpPr>
        <p:grpSpPr>
          <a:xfrm>
            <a:off x="8975499" y="6067043"/>
            <a:ext cx="2810126" cy="707886"/>
            <a:chOff x="8259015" y="5981699"/>
            <a:chExt cx="2810126" cy="707886"/>
          </a:xfrm>
        </p:grpSpPr>
        <p:pic>
          <p:nvPicPr>
            <p:cNvPr id="16" name="Picture 15">
              <a:extLst>
                <a:ext uri="{FF2B5EF4-FFF2-40B4-BE49-F238E27FC236}">
                  <a16:creationId xmlns:a16="http://schemas.microsoft.com/office/drawing/2014/main" id="{4A4DB401-68C1-445C-935D-02422B97D1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7" name="TextBox 16">
              <a:extLst>
                <a:ext uri="{FF2B5EF4-FFF2-40B4-BE49-F238E27FC236}">
                  <a16:creationId xmlns:a16="http://schemas.microsoft.com/office/drawing/2014/main" id="{F02E11C6-7F39-4BBC-8622-EE3D13F580CB}"/>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527556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69B2F-92F1-4170-B465-87C3AB1B2D1F}"/>
              </a:ext>
            </a:extLst>
          </p:cNvPr>
          <p:cNvSpPr>
            <a:spLocks noGrp="1"/>
          </p:cNvSpPr>
          <p:nvPr>
            <p:ph idx="1"/>
          </p:nvPr>
        </p:nvSpPr>
        <p:spPr>
          <a:xfrm>
            <a:off x="1940125" y="2739231"/>
            <a:ext cx="5689387" cy="457200"/>
          </a:xfrm>
        </p:spPr>
        <p:txBody>
          <a:bodyPr>
            <a:normAutofit lnSpcReduction="10000"/>
          </a:bodyPr>
          <a:lstStyle/>
          <a:p>
            <a:pPr marL="0" indent="0" algn="ctr">
              <a:buNone/>
            </a:pPr>
            <a:r>
              <a:rPr lang="en-US" b="1">
                <a:latin typeface="Arial Nova" panose="020B0504020202020204" pitchFamily="34" charset="0"/>
              </a:rPr>
              <a:t>Deductible + Copay</a:t>
            </a:r>
          </a:p>
        </p:txBody>
      </p:sp>
      <p:cxnSp>
        <p:nvCxnSpPr>
          <p:cNvPr id="7" name="Straight Connector 6">
            <a:extLst>
              <a:ext uri="{FF2B5EF4-FFF2-40B4-BE49-F238E27FC236}">
                <a16:creationId xmlns:a16="http://schemas.microsoft.com/office/drawing/2014/main" id="{DF18E71C-88EB-4F53-A147-C31E4D12B2E0}"/>
              </a:ext>
            </a:extLst>
          </p:cNvPr>
          <p:cNvCxnSpPr>
            <a:cxnSpLocks/>
          </p:cNvCxnSpPr>
          <p:nvPr/>
        </p:nvCxnSpPr>
        <p:spPr>
          <a:xfrm flipV="1">
            <a:off x="1819274" y="3253523"/>
            <a:ext cx="5810251" cy="1"/>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4610C6-8E79-404D-87CC-5B1F30B8E8E9}"/>
              </a:ext>
            </a:extLst>
          </p:cNvPr>
          <p:cNvCxnSpPr/>
          <p:nvPr/>
        </p:nvCxnSpPr>
        <p:spPr>
          <a:xfrm>
            <a:off x="1838325" y="254867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9830016-C5EF-4119-944E-C41BEA574C2D}"/>
              </a:ext>
            </a:extLst>
          </p:cNvPr>
          <p:cNvCxnSpPr/>
          <p:nvPr/>
        </p:nvCxnSpPr>
        <p:spPr>
          <a:xfrm>
            <a:off x="7629512" y="259180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662811-76AB-4C69-8016-967ADAA0CFDE}"/>
              </a:ext>
            </a:extLst>
          </p:cNvPr>
          <p:cNvSpPr txBox="1"/>
          <p:nvPr/>
        </p:nvSpPr>
        <p:spPr>
          <a:xfrm>
            <a:off x="1019175" y="2091472"/>
            <a:ext cx="2505070" cy="800219"/>
          </a:xfrm>
          <a:prstGeom prst="rect">
            <a:avLst/>
          </a:prstGeom>
          <a:noFill/>
        </p:spPr>
        <p:txBody>
          <a:bodyPr wrap="square" rtlCol="0">
            <a:spAutoFit/>
          </a:bodyPr>
          <a:lstStyle/>
          <a:p>
            <a:r>
              <a:rPr lang="en-US" sz="2800" b="1">
                <a:effectLst>
                  <a:outerShdw blurRad="38100" dist="38100" dir="2700000" algn="tl">
                    <a:srgbClr val="000000">
                      <a:alpha val="43137"/>
                    </a:srgbClr>
                  </a:outerShdw>
                </a:effectLst>
                <a:latin typeface="Arial Nova" panose="020B0504020202020204" pitchFamily="34" charset="0"/>
              </a:rPr>
              <a:t>January 1</a:t>
            </a:r>
            <a:r>
              <a:rPr lang="en-US" sz="2800" b="1" baseline="30000">
                <a:effectLst>
                  <a:outerShdw blurRad="38100" dist="38100" dir="2700000" algn="tl">
                    <a:srgbClr val="000000">
                      <a:alpha val="43137"/>
                    </a:srgbClr>
                  </a:outerShdw>
                </a:effectLst>
                <a:latin typeface="Arial Nova" panose="020B0504020202020204" pitchFamily="34" charset="0"/>
              </a:rPr>
              <a:t>st</a:t>
            </a:r>
            <a:endParaRPr lang="en-US" sz="2800" b="1">
              <a:effectLst>
                <a:outerShdw blurRad="38100" dist="38100" dir="2700000" algn="tl">
                  <a:srgbClr val="000000">
                    <a:alpha val="43137"/>
                  </a:srgbClr>
                </a:outerShdw>
              </a:effectLst>
              <a:latin typeface="Arial Nova" panose="020B0504020202020204" pitchFamily="34" charset="0"/>
            </a:endParaRPr>
          </a:p>
          <a:p>
            <a:endParaRPr lang="en-US"/>
          </a:p>
        </p:txBody>
      </p:sp>
      <p:sp>
        <p:nvSpPr>
          <p:cNvPr id="13" name="TextBox 12">
            <a:extLst>
              <a:ext uri="{FF2B5EF4-FFF2-40B4-BE49-F238E27FC236}">
                <a16:creationId xmlns:a16="http://schemas.microsoft.com/office/drawing/2014/main" id="{F5F5D8CD-D47B-4362-A80D-0A673BC969B8}"/>
              </a:ext>
            </a:extLst>
          </p:cNvPr>
          <p:cNvSpPr txBox="1"/>
          <p:nvPr/>
        </p:nvSpPr>
        <p:spPr>
          <a:xfrm>
            <a:off x="1120973" y="2540735"/>
            <a:ext cx="615553" cy="1417637"/>
          </a:xfrm>
          <a:prstGeom prst="rect">
            <a:avLst/>
          </a:prstGeom>
          <a:noFill/>
        </p:spPr>
        <p:txBody>
          <a:bodyPr vert="vert270" wrap="square" rtlCol="0">
            <a:spAutoFit/>
          </a:bodyPr>
          <a:lstStyle/>
          <a:p>
            <a:r>
              <a:rPr lang="en-US" sz="2800" b="1" u="sng">
                <a:latin typeface="Arial Nova" panose="020B0504020202020204" pitchFamily="34" charset="0"/>
              </a:rPr>
              <a:t>Copay</a:t>
            </a:r>
          </a:p>
        </p:txBody>
      </p:sp>
      <p:sp>
        <p:nvSpPr>
          <p:cNvPr id="14" name="TextBox 13">
            <a:extLst>
              <a:ext uri="{FF2B5EF4-FFF2-40B4-BE49-F238E27FC236}">
                <a16:creationId xmlns:a16="http://schemas.microsoft.com/office/drawing/2014/main" id="{0A8B75C8-D1D3-4171-83B1-48B91FBA1FC3}"/>
              </a:ext>
            </a:extLst>
          </p:cNvPr>
          <p:cNvSpPr txBox="1"/>
          <p:nvPr/>
        </p:nvSpPr>
        <p:spPr>
          <a:xfrm>
            <a:off x="1940129" y="3296652"/>
            <a:ext cx="5689387" cy="523220"/>
          </a:xfrm>
          <a:prstGeom prst="rect">
            <a:avLst/>
          </a:prstGeom>
          <a:noFill/>
        </p:spPr>
        <p:txBody>
          <a:bodyPr wrap="square" rtlCol="0">
            <a:spAutoFit/>
          </a:bodyPr>
          <a:lstStyle/>
          <a:p>
            <a:pPr algn="ctr"/>
            <a:r>
              <a:rPr lang="en-US" sz="2800" b="1" dirty="0">
                <a:latin typeface="Arial Nova" panose="020B0504020202020204" pitchFamily="34" charset="0"/>
              </a:rPr>
              <a:t>Insurance Company</a:t>
            </a:r>
          </a:p>
        </p:txBody>
      </p:sp>
      <p:sp>
        <p:nvSpPr>
          <p:cNvPr id="18" name="TextBox 17">
            <a:extLst>
              <a:ext uri="{FF2B5EF4-FFF2-40B4-BE49-F238E27FC236}">
                <a16:creationId xmlns:a16="http://schemas.microsoft.com/office/drawing/2014/main" id="{6E172BB8-2741-4E2B-A369-1CB194014B06}"/>
              </a:ext>
            </a:extLst>
          </p:cNvPr>
          <p:cNvSpPr txBox="1"/>
          <p:nvPr/>
        </p:nvSpPr>
        <p:spPr>
          <a:xfrm>
            <a:off x="7712273" y="2091472"/>
            <a:ext cx="4479727" cy="3724096"/>
          </a:xfrm>
          <a:prstGeom prst="rect">
            <a:avLst/>
          </a:prstGeom>
          <a:noFill/>
        </p:spPr>
        <p:txBody>
          <a:bodyPr wrap="square" rtlCol="0">
            <a:spAutoFit/>
          </a:bodyPr>
          <a:lstStyle/>
          <a:p>
            <a:pPr algn="ctr"/>
            <a:r>
              <a:rPr lang="en-US" sz="3600" b="1" u="sng" dirty="0">
                <a:effectLst>
                  <a:outerShdw blurRad="38100" dist="38100" dir="2700000" algn="tl">
                    <a:srgbClr val="000000">
                      <a:alpha val="43137"/>
                    </a:srgbClr>
                  </a:outerShdw>
                </a:effectLst>
                <a:latin typeface="Arial Nova" panose="020B0504020202020204" pitchFamily="34" charset="0"/>
              </a:rPr>
              <a:t>Drug Tiers</a:t>
            </a:r>
          </a:p>
          <a:p>
            <a:r>
              <a:rPr lang="en-US" sz="2000" b="1" dirty="0">
                <a:highlight>
                  <a:srgbClr val="00FF00"/>
                </a:highlight>
                <a:latin typeface="Arial Nova" panose="020B0504020202020204" pitchFamily="34" charset="0"/>
              </a:rPr>
              <a:t>1-Generic($0-$10 preferred generic)</a:t>
            </a:r>
          </a:p>
          <a:p>
            <a:r>
              <a:rPr lang="en-US" sz="2000" b="1" dirty="0">
                <a:highlight>
                  <a:srgbClr val="00FF00"/>
                </a:highlight>
                <a:latin typeface="Arial Nova" panose="020B0504020202020204" pitchFamily="34" charset="0"/>
              </a:rPr>
              <a:t>2-Generic($5-$15 non-preferred generic)</a:t>
            </a:r>
          </a:p>
          <a:p>
            <a:r>
              <a:rPr lang="en-US" sz="2000" b="1" dirty="0">
                <a:highlight>
                  <a:srgbClr val="FFFF00"/>
                </a:highlight>
                <a:latin typeface="Arial Nova" panose="020B0504020202020204" pitchFamily="34" charset="0"/>
              </a:rPr>
              <a:t>3-Brand Name($35-$55 preferred brand name*varies by company*)</a:t>
            </a:r>
          </a:p>
          <a:p>
            <a:r>
              <a:rPr lang="en-US" sz="2000" b="1" dirty="0">
                <a:highlight>
                  <a:srgbClr val="FFFF00"/>
                </a:highlight>
                <a:latin typeface="Arial Nova" panose="020B0504020202020204" pitchFamily="34" charset="0"/>
              </a:rPr>
              <a:t>4-Brand Name($90-$105 non-preferred brand name)</a:t>
            </a:r>
          </a:p>
          <a:p>
            <a:r>
              <a:rPr lang="en-US" sz="2000" b="1" dirty="0">
                <a:highlight>
                  <a:srgbClr val="FF00FF"/>
                </a:highlight>
                <a:latin typeface="Arial Nova" panose="020B0504020202020204" pitchFamily="34" charset="0"/>
              </a:rPr>
              <a:t>5-Specialty(based on percent*use 26% for example</a:t>
            </a:r>
          </a:p>
        </p:txBody>
      </p:sp>
      <p:sp>
        <p:nvSpPr>
          <p:cNvPr id="5" name="TextBox 4">
            <a:extLst>
              <a:ext uri="{FF2B5EF4-FFF2-40B4-BE49-F238E27FC236}">
                <a16:creationId xmlns:a16="http://schemas.microsoft.com/office/drawing/2014/main" id="{DBF8F047-8270-4A42-A7C9-509F49FA7469}"/>
              </a:ext>
            </a:extLst>
          </p:cNvPr>
          <p:cNvSpPr txBox="1"/>
          <p:nvPr/>
        </p:nvSpPr>
        <p:spPr>
          <a:xfrm>
            <a:off x="6213561" y="6070351"/>
            <a:ext cx="3264776" cy="646331"/>
          </a:xfrm>
          <a:prstGeom prst="rect">
            <a:avLst/>
          </a:prstGeom>
          <a:noFill/>
        </p:spPr>
        <p:txBody>
          <a:bodyPr wrap="square" rtlCol="0">
            <a:spAutoFit/>
          </a:bodyPr>
          <a:lstStyle/>
          <a:p>
            <a:r>
              <a:rPr lang="en-US" dirty="0"/>
              <a:t>*Note: Costs are based on monthly copay structure.</a:t>
            </a:r>
          </a:p>
        </p:txBody>
      </p:sp>
      <p:sp>
        <p:nvSpPr>
          <p:cNvPr id="2" name="Title 1">
            <a:extLst>
              <a:ext uri="{FF2B5EF4-FFF2-40B4-BE49-F238E27FC236}">
                <a16:creationId xmlns:a16="http://schemas.microsoft.com/office/drawing/2014/main" id="{2445799E-AADA-41CD-8F7B-2056A9367F1F}"/>
              </a:ext>
            </a:extLst>
          </p:cNvPr>
          <p:cNvSpPr>
            <a:spLocks noGrp="1"/>
          </p:cNvSpPr>
          <p:nvPr>
            <p:ph type="title"/>
          </p:nvPr>
        </p:nvSpPr>
        <p:spPr/>
        <p:txBody>
          <a:bodyPr>
            <a:normAutofit/>
          </a:bodyPr>
          <a:lstStyle/>
          <a:p>
            <a:pPr algn="ctr"/>
            <a:r>
              <a:rPr lang="en-US" sz="4800" b="1" u="sng" dirty="0">
                <a:effectLst>
                  <a:outerShdw blurRad="38100" dist="38100" dir="2700000" algn="tl">
                    <a:srgbClr val="000000">
                      <a:alpha val="43137"/>
                    </a:srgbClr>
                  </a:outerShdw>
                </a:effectLst>
                <a:latin typeface="Arial Nova" panose="020B0504020202020204" pitchFamily="34" charset="0"/>
              </a:rPr>
              <a:t>Drug Coverage: Phase 1</a:t>
            </a:r>
            <a:br>
              <a:rPr lang="en-US" sz="4800" b="1" u="sng" dirty="0">
                <a:effectLst>
                  <a:outerShdw blurRad="38100" dist="38100" dir="2700000" algn="tl">
                    <a:srgbClr val="000000">
                      <a:alpha val="43137"/>
                    </a:srgbClr>
                  </a:outerShdw>
                </a:effectLst>
                <a:latin typeface="Arial Nova" panose="020B0504020202020204" pitchFamily="34" charset="0"/>
              </a:rPr>
            </a:br>
            <a:r>
              <a:rPr lang="en-US" sz="2000" b="1" u="sng" dirty="0">
                <a:effectLst>
                  <a:outerShdw blurRad="38100" dist="38100" dir="2700000" algn="tl">
                    <a:srgbClr val="000000">
                      <a:alpha val="43137"/>
                    </a:srgbClr>
                  </a:outerShdw>
                </a:effectLst>
                <a:latin typeface="Arial Nova" panose="020B0504020202020204" pitchFamily="34" charset="0"/>
              </a:rPr>
              <a:t>Initial (Copay) Stage</a:t>
            </a:r>
            <a:endParaRPr lang="en-US" sz="2000" dirty="0"/>
          </a:p>
        </p:txBody>
      </p:sp>
      <p:sp>
        <p:nvSpPr>
          <p:cNvPr id="15" name="TextBox 14">
            <a:extLst>
              <a:ext uri="{FF2B5EF4-FFF2-40B4-BE49-F238E27FC236}">
                <a16:creationId xmlns:a16="http://schemas.microsoft.com/office/drawing/2014/main" id="{936688AC-7973-47A2-B005-5A4B545457FC}"/>
              </a:ext>
            </a:extLst>
          </p:cNvPr>
          <p:cNvSpPr txBox="1"/>
          <p:nvPr/>
        </p:nvSpPr>
        <p:spPr>
          <a:xfrm>
            <a:off x="1471608" y="5076825"/>
            <a:ext cx="4105273" cy="1200329"/>
          </a:xfrm>
          <a:prstGeom prst="rect">
            <a:avLst/>
          </a:prstGeom>
          <a:noFill/>
        </p:spPr>
        <p:txBody>
          <a:bodyPr wrap="square" rtlCol="0">
            <a:spAutoFit/>
          </a:bodyPr>
          <a:lstStyle/>
          <a:p>
            <a:r>
              <a:rPr lang="en-US">
                <a:latin typeface="Arial Nova" panose="020B0504020202020204" pitchFamily="34" charset="0"/>
              </a:rPr>
              <a:t>*The patient is responsible for the </a:t>
            </a:r>
            <a:r>
              <a:rPr lang="en-US" b="1" i="1" u="sng">
                <a:latin typeface="Arial Nova" panose="020B0504020202020204" pitchFamily="34" charset="0"/>
              </a:rPr>
              <a:t>deductible and copay</a:t>
            </a:r>
            <a:r>
              <a:rPr lang="en-US">
                <a:latin typeface="Arial Nova" panose="020B0504020202020204" pitchFamily="34" charset="0"/>
              </a:rPr>
              <a:t>. The other party responsible is the </a:t>
            </a:r>
            <a:r>
              <a:rPr lang="en-US" b="1" i="1" u="sng">
                <a:latin typeface="Arial Nova" panose="020B0504020202020204" pitchFamily="34" charset="0"/>
              </a:rPr>
              <a:t>insurance company.</a:t>
            </a:r>
          </a:p>
        </p:txBody>
      </p:sp>
      <p:grpSp>
        <p:nvGrpSpPr>
          <p:cNvPr id="16" name="Group 15">
            <a:extLst>
              <a:ext uri="{FF2B5EF4-FFF2-40B4-BE49-F238E27FC236}">
                <a16:creationId xmlns:a16="http://schemas.microsoft.com/office/drawing/2014/main" id="{52448F90-EC31-446D-B742-53F9BA28CEEF}"/>
              </a:ext>
            </a:extLst>
          </p:cNvPr>
          <p:cNvGrpSpPr/>
          <p:nvPr/>
        </p:nvGrpSpPr>
        <p:grpSpPr>
          <a:xfrm>
            <a:off x="9114161" y="6138932"/>
            <a:ext cx="2810126" cy="707886"/>
            <a:chOff x="8259015" y="5981699"/>
            <a:chExt cx="2810126" cy="707886"/>
          </a:xfrm>
        </p:grpSpPr>
        <p:pic>
          <p:nvPicPr>
            <p:cNvPr id="21" name="Picture 20">
              <a:extLst>
                <a:ext uri="{FF2B5EF4-FFF2-40B4-BE49-F238E27FC236}">
                  <a16:creationId xmlns:a16="http://schemas.microsoft.com/office/drawing/2014/main" id="{9A3C17C4-CA15-4E70-A3A0-F549505041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2" name="TextBox 21">
              <a:extLst>
                <a:ext uri="{FF2B5EF4-FFF2-40B4-BE49-F238E27FC236}">
                  <a16:creationId xmlns:a16="http://schemas.microsoft.com/office/drawing/2014/main" id="{D2DBE369-7734-4301-B35C-65860E637B8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186808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P spid="13" grpId="0"/>
      <p:bldP spid="14" grpId="0"/>
      <p:bldP spid="18" grpId="0"/>
      <p:bldP spid="5" grpId="0"/>
      <p:bldP spid="2" grpId="0"/>
      <p:bldP spid="1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799E-AADA-41CD-8F7B-2056A9367F1F}"/>
              </a:ext>
            </a:extLst>
          </p:cNvPr>
          <p:cNvSpPr>
            <a:spLocks noGrp="1"/>
          </p:cNvSpPr>
          <p:nvPr>
            <p:ph type="title"/>
          </p:nvPr>
        </p:nvSpPr>
        <p:spPr/>
        <p:txBody>
          <a:bodyPr>
            <a:normAutofit/>
          </a:bodyPr>
          <a:lstStyle/>
          <a:p>
            <a:pPr algn="ctr"/>
            <a:r>
              <a:rPr lang="en-US" sz="4800" b="1" u="sng" dirty="0">
                <a:effectLst>
                  <a:outerShdw blurRad="38100" dist="38100" dir="2700000" algn="tl">
                    <a:srgbClr val="000000">
                      <a:alpha val="43137"/>
                    </a:srgbClr>
                  </a:outerShdw>
                </a:effectLst>
                <a:latin typeface="Arial Nova" panose="020B0504020202020204" pitchFamily="34" charset="0"/>
              </a:rPr>
              <a:t>Drug Coverage: Phase 1</a:t>
            </a:r>
            <a:br>
              <a:rPr lang="en-US" sz="4800" b="1" u="sng" dirty="0">
                <a:effectLst>
                  <a:outerShdw blurRad="38100" dist="38100" dir="2700000" algn="tl">
                    <a:srgbClr val="000000">
                      <a:alpha val="43137"/>
                    </a:srgbClr>
                  </a:outerShdw>
                </a:effectLst>
                <a:latin typeface="Arial Nova" panose="020B0504020202020204" pitchFamily="34" charset="0"/>
              </a:rPr>
            </a:br>
            <a:r>
              <a:rPr lang="en-US" sz="2000" b="1" u="sng" dirty="0">
                <a:effectLst>
                  <a:outerShdw blurRad="38100" dist="38100" dir="2700000" algn="tl">
                    <a:srgbClr val="000000">
                      <a:alpha val="43137"/>
                    </a:srgbClr>
                  </a:outerShdw>
                </a:effectLst>
                <a:latin typeface="Arial Nova" panose="020B0504020202020204" pitchFamily="34" charset="0"/>
              </a:rPr>
              <a:t>Initial (Copay) Stage</a:t>
            </a:r>
            <a:endParaRPr lang="en-US" sz="2000" dirty="0"/>
          </a:p>
        </p:txBody>
      </p:sp>
      <p:sp>
        <p:nvSpPr>
          <p:cNvPr id="3" name="Content Placeholder 2">
            <a:extLst>
              <a:ext uri="{FF2B5EF4-FFF2-40B4-BE49-F238E27FC236}">
                <a16:creationId xmlns:a16="http://schemas.microsoft.com/office/drawing/2014/main" id="{01B69B2F-92F1-4170-B465-87C3AB1B2D1F}"/>
              </a:ext>
            </a:extLst>
          </p:cNvPr>
          <p:cNvSpPr>
            <a:spLocks noGrp="1"/>
          </p:cNvSpPr>
          <p:nvPr>
            <p:ph idx="1"/>
          </p:nvPr>
        </p:nvSpPr>
        <p:spPr>
          <a:xfrm>
            <a:off x="1940125" y="2739231"/>
            <a:ext cx="5689387" cy="457200"/>
          </a:xfrm>
        </p:spPr>
        <p:txBody>
          <a:bodyPr>
            <a:normAutofit lnSpcReduction="10000"/>
          </a:bodyPr>
          <a:lstStyle/>
          <a:p>
            <a:pPr marL="0" indent="0" algn="ctr">
              <a:buNone/>
            </a:pPr>
            <a:r>
              <a:rPr lang="en-US" b="1">
                <a:latin typeface="Arial Nova" panose="020B0504020202020204" pitchFamily="34" charset="0"/>
              </a:rPr>
              <a:t>Deductible + Copay</a:t>
            </a:r>
          </a:p>
        </p:txBody>
      </p:sp>
      <p:cxnSp>
        <p:nvCxnSpPr>
          <p:cNvPr id="7" name="Straight Connector 6">
            <a:extLst>
              <a:ext uri="{FF2B5EF4-FFF2-40B4-BE49-F238E27FC236}">
                <a16:creationId xmlns:a16="http://schemas.microsoft.com/office/drawing/2014/main" id="{DF18E71C-88EB-4F53-A147-C31E4D12B2E0}"/>
              </a:ext>
            </a:extLst>
          </p:cNvPr>
          <p:cNvCxnSpPr>
            <a:cxnSpLocks/>
          </p:cNvCxnSpPr>
          <p:nvPr/>
        </p:nvCxnSpPr>
        <p:spPr>
          <a:xfrm flipV="1">
            <a:off x="1819274" y="3253524"/>
            <a:ext cx="4724401" cy="1"/>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B4610C6-8E79-404D-87CC-5B1F30B8E8E9}"/>
              </a:ext>
            </a:extLst>
          </p:cNvPr>
          <p:cNvCxnSpPr/>
          <p:nvPr/>
        </p:nvCxnSpPr>
        <p:spPr>
          <a:xfrm>
            <a:off x="1838325" y="2548672"/>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9830016-C5EF-4119-944E-C41BEA574C2D}"/>
              </a:ext>
            </a:extLst>
          </p:cNvPr>
          <p:cNvCxnSpPr/>
          <p:nvPr/>
        </p:nvCxnSpPr>
        <p:spPr>
          <a:xfrm>
            <a:off x="6600812" y="2635401"/>
            <a:ext cx="0" cy="140970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8662811-76AB-4C69-8016-967ADAA0CFDE}"/>
              </a:ext>
            </a:extLst>
          </p:cNvPr>
          <p:cNvSpPr txBox="1"/>
          <p:nvPr/>
        </p:nvSpPr>
        <p:spPr>
          <a:xfrm>
            <a:off x="1019175" y="2091472"/>
            <a:ext cx="2505070" cy="800219"/>
          </a:xfrm>
          <a:prstGeom prst="rect">
            <a:avLst/>
          </a:prstGeom>
          <a:noFill/>
        </p:spPr>
        <p:txBody>
          <a:bodyPr wrap="square" rtlCol="0">
            <a:spAutoFit/>
          </a:bodyPr>
          <a:lstStyle/>
          <a:p>
            <a:r>
              <a:rPr lang="en-US" sz="2800" b="1">
                <a:effectLst>
                  <a:outerShdw blurRad="38100" dist="38100" dir="2700000" algn="tl">
                    <a:srgbClr val="000000">
                      <a:alpha val="43137"/>
                    </a:srgbClr>
                  </a:outerShdw>
                </a:effectLst>
                <a:latin typeface="Arial Nova" panose="020B0504020202020204" pitchFamily="34" charset="0"/>
              </a:rPr>
              <a:t>January 1</a:t>
            </a:r>
            <a:r>
              <a:rPr lang="en-US" sz="2800" b="1" baseline="30000">
                <a:effectLst>
                  <a:outerShdw blurRad="38100" dist="38100" dir="2700000" algn="tl">
                    <a:srgbClr val="000000">
                      <a:alpha val="43137"/>
                    </a:srgbClr>
                  </a:outerShdw>
                </a:effectLst>
                <a:latin typeface="Arial Nova" panose="020B0504020202020204" pitchFamily="34" charset="0"/>
              </a:rPr>
              <a:t>st</a:t>
            </a:r>
            <a:endParaRPr lang="en-US" sz="2800" b="1">
              <a:effectLst>
                <a:outerShdw blurRad="38100" dist="38100" dir="2700000" algn="tl">
                  <a:srgbClr val="000000">
                    <a:alpha val="43137"/>
                  </a:srgbClr>
                </a:outerShdw>
              </a:effectLst>
              <a:latin typeface="Arial Nova" panose="020B0504020202020204" pitchFamily="34" charset="0"/>
            </a:endParaRPr>
          </a:p>
          <a:p>
            <a:endParaRPr lang="en-US"/>
          </a:p>
        </p:txBody>
      </p:sp>
      <p:sp>
        <p:nvSpPr>
          <p:cNvPr id="13" name="TextBox 12">
            <a:extLst>
              <a:ext uri="{FF2B5EF4-FFF2-40B4-BE49-F238E27FC236}">
                <a16:creationId xmlns:a16="http://schemas.microsoft.com/office/drawing/2014/main" id="{F5F5D8CD-D47B-4362-A80D-0A673BC969B8}"/>
              </a:ext>
            </a:extLst>
          </p:cNvPr>
          <p:cNvSpPr txBox="1"/>
          <p:nvPr/>
        </p:nvSpPr>
        <p:spPr>
          <a:xfrm>
            <a:off x="1120973" y="2540735"/>
            <a:ext cx="615553" cy="1417637"/>
          </a:xfrm>
          <a:prstGeom prst="rect">
            <a:avLst/>
          </a:prstGeom>
          <a:noFill/>
        </p:spPr>
        <p:txBody>
          <a:bodyPr vert="vert270" wrap="square" rtlCol="0">
            <a:spAutoFit/>
          </a:bodyPr>
          <a:lstStyle/>
          <a:p>
            <a:r>
              <a:rPr lang="en-US" sz="2800" b="1" u="sng">
                <a:latin typeface="Arial Nova" panose="020B0504020202020204" pitchFamily="34" charset="0"/>
              </a:rPr>
              <a:t>Copay</a:t>
            </a:r>
          </a:p>
        </p:txBody>
      </p:sp>
      <p:sp>
        <p:nvSpPr>
          <p:cNvPr id="14" name="TextBox 13">
            <a:extLst>
              <a:ext uri="{FF2B5EF4-FFF2-40B4-BE49-F238E27FC236}">
                <a16:creationId xmlns:a16="http://schemas.microsoft.com/office/drawing/2014/main" id="{0A8B75C8-D1D3-4171-83B1-48B91FBA1FC3}"/>
              </a:ext>
            </a:extLst>
          </p:cNvPr>
          <p:cNvSpPr txBox="1"/>
          <p:nvPr/>
        </p:nvSpPr>
        <p:spPr>
          <a:xfrm>
            <a:off x="1940129" y="3296652"/>
            <a:ext cx="5689387" cy="523220"/>
          </a:xfrm>
          <a:prstGeom prst="rect">
            <a:avLst/>
          </a:prstGeom>
          <a:noFill/>
        </p:spPr>
        <p:txBody>
          <a:bodyPr wrap="square" rtlCol="0">
            <a:spAutoFit/>
          </a:bodyPr>
          <a:lstStyle/>
          <a:p>
            <a:pPr algn="ctr"/>
            <a:r>
              <a:rPr lang="en-US" sz="2800" b="1">
                <a:latin typeface="Arial Nova" panose="020B0504020202020204" pitchFamily="34" charset="0"/>
              </a:rPr>
              <a:t>Insurance Company</a:t>
            </a:r>
          </a:p>
        </p:txBody>
      </p:sp>
      <p:sp>
        <p:nvSpPr>
          <p:cNvPr id="15" name="TextBox 14">
            <a:extLst>
              <a:ext uri="{FF2B5EF4-FFF2-40B4-BE49-F238E27FC236}">
                <a16:creationId xmlns:a16="http://schemas.microsoft.com/office/drawing/2014/main" id="{936688AC-7973-47A2-B005-5A4B545457FC}"/>
              </a:ext>
            </a:extLst>
          </p:cNvPr>
          <p:cNvSpPr txBox="1"/>
          <p:nvPr/>
        </p:nvSpPr>
        <p:spPr>
          <a:xfrm>
            <a:off x="1471608" y="5076825"/>
            <a:ext cx="4105273" cy="1200329"/>
          </a:xfrm>
          <a:prstGeom prst="rect">
            <a:avLst/>
          </a:prstGeom>
          <a:noFill/>
        </p:spPr>
        <p:txBody>
          <a:bodyPr wrap="square" rtlCol="0">
            <a:spAutoFit/>
          </a:bodyPr>
          <a:lstStyle/>
          <a:p>
            <a:r>
              <a:rPr lang="en-US">
                <a:latin typeface="Arial Nova" panose="020B0504020202020204" pitchFamily="34" charset="0"/>
              </a:rPr>
              <a:t>*The patient is responsible for the </a:t>
            </a:r>
            <a:r>
              <a:rPr lang="en-US" b="1" i="1" u="sng">
                <a:latin typeface="Arial Nova" panose="020B0504020202020204" pitchFamily="34" charset="0"/>
              </a:rPr>
              <a:t>deductible and copay</a:t>
            </a:r>
            <a:r>
              <a:rPr lang="en-US">
                <a:latin typeface="Arial Nova" panose="020B0504020202020204" pitchFamily="34" charset="0"/>
              </a:rPr>
              <a:t>. The other party responsible is the </a:t>
            </a:r>
            <a:r>
              <a:rPr lang="en-US" b="1" i="1" u="sng">
                <a:latin typeface="Arial Nova" panose="020B0504020202020204" pitchFamily="34" charset="0"/>
              </a:rPr>
              <a:t>insurance company.</a:t>
            </a:r>
          </a:p>
        </p:txBody>
      </p:sp>
      <p:sp>
        <p:nvSpPr>
          <p:cNvPr id="18" name="TextBox 17">
            <a:extLst>
              <a:ext uri="{FF2B5EF4-FFF2-40B4-BE49-F238E27FC236}">
                <a16:creationId xmlns:a16="http://schemas.microsoft.com/office/drawing/2014/main" id="{6E172BB8-2741-4E2B-A369-1CB194014B06}"/>
              </a:ext>
            </a:extLst>
          </p:cNvPr>
          <p:cNvSpPr txBox="1"/>
          <p:nvPr/>
        </p:nvSpPr>
        <p:spPr>
          <a:xfrm>
            <a:off x="7712273" y="2091472"/>
            <a:ext cx="4479727" cy="3724096"/>
          </a:xfrm>
          <a:prstGeom prst="rect">
            <a:avLst/>
          </a:prstGeom>
          <a:noFill/>
        </p:spPr>
        <p:txBody>
          <a:bodyPr wrap="square" rtlCol="0">
            <a:spAutoFit/>
          </a:bodyPr>
          <a:lstStyle/>
          <a:p>
            <a:pPr algn="ctr"/>
            <a:r>
              <a:rPr lang="en-US" sz="3600" b="1" u="sng" dirty="0">
                <a:effectLst>
                  <a:outerShdw blurRad="38100" dist="38100" dir="2700000" algn="tl">
                    <a:srgbClr val="000000">
                      <a:alpha val="43137"/>
                    </a:srgbClr>
                  </a:outerShdw>
                </a:effectLst>
                <a:latin typeface="Arial Nova" panose="020B0504020202020204" pitchFamily="34" charset="0"/>
              </a:rPr>
              <a:t>Drug Tiers</a:t>
            </a:r>
          </a:p>
          <a:p>
            <a:r>
              <a:rPr lang="en-US" sz="2000" b="1" dirty="0">
                <a:highlight>
                  <a:srgbClr val="00FF00"/>
                </a:highlight>
                <a:latin typeface="Arial Nova" panose="020B0504020202020204" pitchFamily="34" charset="0"/>
              </a:rPr>
              <a:t>1-Generic($0-$10 preferred generic)</a:t>
            </a:r>
          </a:p>
          <a:p>
            <a:r>
              <a:rPr lang="en-US" sz="2000" b="1" dirty="0">
                <a:highlight>
                  <a:srgbClr val="00FF00"/>
                </a:highlight>
                <a:latin typeface="Arial Nova" panose="020B0504020202020204" pitchFamily="34" charset="0"/>
              </a:rPr>
              <a:t>2-Generic($5-$15 non-preferred generic)</a:t>
            </a:r>
          </a:p>
          <a:p>
            <a:r>
              <a:rPr lang="en-US" sz="2000" b="1" dirty="0">
                <a:highlight>
                  <a:srgbClr val="FFFF00"/>
                </a:highlight>
                <a:latin typeface="Arial Nova" panose="020B0504020202020204" pitchFamily="34" charset="0"/>
              </a:rPr>
              <a:t>3-Brand Name($35-$55 preferred brand name*varies by company*)</a:t>
            </a:r>
          </a:p>
          <a:p>
            <a:r>
              <a:rPr lang="en-US" sz="2000" b="1" dirty="0">
                <a:highlight>
                  <a:srgbClr val="FFFF00"/>
                </a:highlight>
                <a:latin typeface="Arial Nova" panose="020B0504020202020204" pitchFamily="34" charset="0"/>
              </a:rPr>
              <a:t>4-Brand Name($90-$105 non-preferred brand name)</a:t>
            </a:r>
          </a:p>
          <a:p>
            <a:r>
              <a:rPr lang="en-US" sz="2000" b="1" dirty="0">
                <a:highlight>
                  <a:srgbClr val="FF00FF"/>
                </a:highlight>
                <a:latin typeface="Arial Nova" panose="020B0504020202020204" pitchFamily="34" charset="0"/>
              </a:rPr>
              <a:t>5-Specialty(based on percent*use 26% for example</a:t>
            </a:r>
          </a:p>
        </p:txBody>
      </p:sp>
      <p:sp>
        <p:nvSpPr>
          <p:cNvPr id="5" name="TextBox 4">
            <a:extLst>
              <a:ext uri="{FF2B5EF4-FFF2-40B4-BE49-F238E27FC236}">
                <a16:creationId xmlns:a16="http://schemas.microsoft.com/office/drawing/2014/main" id="{DBF8F047-8270-4A42-A7C9-509F49FA7469}"/>
              </a:ext>
            </a:extLst>
          </p:cNvPr>
          <p:cNvSpPr txBox="1"/>
          <p:nvPr/>
        </p:nvSpPr>
        <p:spPr>
          <a:xfrm>
            <a:off x="6310113" y="6018975"/>
            <a:ext cx="3368298" cy="646331"/>
          </a:xfrm>
          <a:prstGeom prst="rect">
            <a:avLst/>
          </a:prstGeom>
          <a:noFill/>
        </p:spPr>
        <p:txBody>
          <a:bodyPr wrap="square" rtlCol="0">
            <a:spAutoFit/>
          </a:bodyPr>
          <a:lstStyle/>
          <a:p>
            <a:r>
              <a:rPr lang="en-US" dirty="0"/>
              <a:t>*Note: Costs are based on monthly copay structure.</a:t>
            </a:r>
          </a:p>
        </p:txBody>
      </p:sp>
      <p:cxnSp>
        <p:nvCxnSpPr>
          <p:cNvPr id="8" name="Straight Connector 7">
            <a:extLst>
              <a:ext uri="{FF2B5EF4-FFF2-40B4-BE49-F238E27FC236}">
                <a16:creationId xmlns:a16="http://schemas.microsoft.com/office/drawing/2014/main" id="{B2C521AA-0660-4EA2-9DE1-D7BDA7C925FE}"/>
              </a:ext>
            </a:extLst>
          </p:cNvPr>
          <p:cNvCxnSpPr>
            <a:cxnSpLocks/>
          </p:cNvCxnSpPr>
          <p:nvPr/>
        </p:nvCxnSpPr>
        <p:spPr>
          <a:xfrm>
            <a:off x="7400912" y="3968244"/>
            <a:ext cx="397073"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12DCCB-2A25-4109-9538-685470EE99A1}"/>
              </a:ext>
            </a:extLst>
          </p:cNvPr>
          <p:cNvCxnSpPr>
            <a:cxnSpLocks/>
          </p:cNvCxnSpPr>
          <p:nvPr/>
        </p:nvCxnSpPr>
        <p:spPr>
          <a:xfrm>
            <a:off x="7410437" y="5667722"/>
            <a:ext cx="397073"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A3D905D-2D20-423B-9989-9C4F3B9562DD}"/>
              </a:ext>
            </a:extLst>
          </p:cNvPr>
          <p:cNvCxnSpPr>
            <a:cxnSpLocks/>
          </p:cNvCxnSpPr>
          <p:nvPr/>
        </p:nvCxnSpPr>
        <p:spPr>
          <a:xfrm flipH="1">
            <a:off x="7400912" y="3958372"/>
            <a:ext cx="9525" cy="170935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4737F4F-7C80-4C11-8EFC-B566B99CD9B7}"/>
              </a:ext>
            </a:extLst>
          </p:cNvPr>
          <p:cNvSpPr txBox="1"/>
          <p:nvPr/>
        </p:nvSpPr>
        <p:spPr>
          <a:xfrm>
            <a:off x="5719764" y="4192530"/>
            <a:ext cx="1690673" cy="1200329"/>
          </a:xfrm>
          <a:prstGeom prst="rect">
            <a:avLst/>
          </a:prstGeom>
          <a:noFill/>
        </p:spPr>
        <p:txBody>
          <a:bodyPr wrap="square" rtlCol="0">
            <a:spAutoFit/>
          </a:bodyPr>
          <a:lstStyle/>
          <a:p>
            <a:r>
              <a:rPr lang="en-US" b="1" dirty="0">
                <a:latin typeface="Arial Nova" panose="020B0504020202020204" pitchFamily="34" charset="0"/>
              </a:rPr>
              <a:t>Deductible is for Brand and Specialty in most cases*</a:t>
            </a:r>
          </a:p>
        </p:txBody>
      </p:sp>
      <p:grpSp>
        <p:nvGrpSpPr>
          <p:cNvPr id="20" name="Group 19">
            <a:extLst>
              <a:ext uri="{FF2B5EF4-FFF2-40B4-BE49-F238E27FC236}">
                <a16:creationId xmlns:a16="http://schemas.microsoft.com/office/drawing/2014/main" id="{BB52AD1C-869F-4A59-A30D-89908C2AD954}"/>
              </a:ext>
            </a:extLst>
          </p:cNvPr>
          <p:cNvGrpSpPr/>
          <p:nvPr/>
        </p:nvGrpSpPr>
        <p:grpSpPr>
          <a:xfrm>
            <a:off x="9145658" y="6068257"/>
            <a:ext cx="2810126" cy="707886"/>
            <a:chOff x="8259015" y="5981699"/>
            <a:chExt cx="2810126" cy="707886"/>
          </a:xfrm>
        </p:grpSpPr>
        <p:pic>
          <p:nvPicPr>
            <p:cNvPr id="24" name="Picture 23">
              <a:extLst>
                <a:ext uri="{FF2B5EF4-FFF2-40B4-BE49-F238E27FC236}">
                  <a16:creationId xmlns:a16="http://schemas.microsoft.com/office/drawing/2014/main" id="{58280A5E-8466-49AB-A0B3-2854A5C09D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4F01F9A7-B221-47EB-B256-B719DC74A622}"/>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25110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1000"/>
                                        <p:tgtEl>
                                          <p:spTgt spid="3">
                                            <p:txEl>
                                              <p:pRg st="0" end="0"/>
                                            </p:txEl>
                                          </p:spTgt>
                                        </p:tgtEl>
                                      </p:cBhvr>
                                    </p:animEffect>
                                    <p:anim calcmode="lin" valueType="num">
                                      <p:cBhvr>
                                        <p:cTn id="2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anim calcmode="lin" valueType="num">
                                      <p:cBhvr>
                                        <p:cTn id="64" dur="1000" fill="hold"/>
                                        <p:tgtEl>
                                          <p:spTgt spid="28"/>
                                        </p:tgtEl>
                                        <p:attrNameLst>
                                          <p:attrName>ppt_x</p:attrName>
                                        </p:attrNameLst>
                                      </p:cBhvr>
                                      <p:tavLst>
                                        <p:tav tm="0">
                                          <p:val>
                                            <p:strVal val="#ppt_x"/>
                                          </p:val>
                                        </p:tav>
                                        <p:tav tm="100000">
                                          <p:val>
                                            <p:strVal val="#ppt_x"/>
                                          </p:val>
                                        </p:tav>
                                      </p:tavLst>
                                    </p:anim>
                                    <p:anim calcmode="lin" valueType="num">
                                      <p:cBhvr>
                                        <p:cTn id="6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P spid="13" grpId="0"/>
      <p:bldP spid="14" grpId="0"/>
      <p:bldP spid="15" grpId="0"/>
      <p:bldP spid="18" grpId="0"/>
      <p:bldP spid="5" grpId="0"/>
      <p:bldP spid="28"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90B8B-5634-425F-BF2A-DB6EC6F5BAFD}"/>
              </a:ext>
            </a:extLst>
          </p:cNvPr>
          <p:cNvSpPr>
            <a:spLocks noGrp="1"/>
          </p:cNvSpPr>
          <p:nvPr>
            <p:ph type="title"/>
          </p:nvPr>
        </p:nvSpPr>
        <p:spPr/>
        <p:txBody>
          <a:bodyPr>
            <a:normAutofit/>
          </a:bodyPr>
          <a:lstStyle/>
          <a:p>
            <a:pPr algn="ctr"/>
            <a:r>
              <a:rPr lang="en-US" sz="4800" b="1" u="sng" dirty="0">
                <a:solidFill>
                  <a:srgbClr val="C00000"/>
                </a:solidFill>
                <a:effectLst>
                  <a:outerShdw blurRad="38100" dist="38100" dir="2700000" algn="tl">
                    <a:srgbClr val="000000">
                      <a:alpha val="43137"/>
                    </a:srgbClr>
                  </a:outerShdw>
                </a:effectLst>
                <a:latin typeface="Arial Nova" panose="020B0504020202020204" pitchFamily="34" charset="0"/>
              </a:rPr>
              <a:t>*IMPORTANT*</a:t>
            </a:r>
          </a:p>
        </p:txBody>
      </p:sp>
      <p:sp>
        <p:nvSpPr>
          <p:cNvPr id="3" name="Content Placeholder 2">
            <a:extLst>
              <a:ext uri="{FF2B5EF4-FFF2-40B4-BE49-F238E27FC236}">
                <a16:creationId xmlns:a16="http://schemas.microsoft.com/office/drawing/2014/main" id="{A1003B5B-7AE6-4E7D-AAFC-364EED70E3F4}"/>
              </a:ext>
            </a:extLst>
          </p:cNvPr>
          <p:cNvSpPr>
            <a:spLocks noGrp="1"/>
          </p:cNvSpPr>
          <p:nvPr>
            <p:ph idx="1"/>
          </p:nvPr>
        </p:nvSpPr>
        <p:spPr/>
        <p:txBody>
          <a:bodyPr anchor="ctr"/>
          <a:lstStyle/>
          <a:p>
            <a:pPr>
              <a:lnSpc>
                <a:spcPct val="200000"/>
              </a:lnSpc>
            </a:pPr>
            <a:r>
              <a:rPr lang="en-US" b="1" dirty="0">
                <a:latin typeface="Arial Nova" panose="020B0504020202020204" pitchFamily="34" charset="0"/>
              </a:rPr>
              <a:t>You May Not Ask The Client Specifically What Drugs They Take!</a:t>
            </a:r>
          </a:p>
          <a:p>
            <a:pPr>
              <a:lnSpc>
                <a:spcPct val="200000"/>
              </a:lnSpc>
            </a:pPr>
            <a:r>
              <a:rPr lang="en-US" b="1" dirty="0">
                <a:latin typeface="Arial Nova" panose="020B0504020202020204" pitchFamily="34" charset="0"/>
              </a:rPr>
              <a:t>If the client chooses to share that information, we can break it down</a:t>
            </a:r>
          </a:p>
        </p:txBody>
      </p:sp>
      <p:sp>
        <p:nvSpPr>
          <p:cNvPr id="4" name="TextBox 3">
            <a:extLst>
              <a:ext uri="{FF2B5EF4-FFF2-40B4-BE49-F238E27FC236}">
                <a16:creationId xmlns:a16="http://schemas.microsoft.com/office/drawing/2014/main" id="{2DDCF7EA-B92C-4AA7-B330-0BBCC604FBF0}"/>
              </a:ext>
            </a:extLst>
          </p:cNvPr>
          <p:cNvSpPr txBox="1"/>
          <p:nvPr/>
        </p:nvSpPr>
        <p:spPr>
          <a:xfrm>
            <a:off x="2985477" y="5807631"/>
            <a:ext cx="6221046" cy="369332"/>
          </a:xfrm>
          <a:prstGeom prst="rect">
            <a:avLst/>
          </a:prstGeom>
          <a:noFill/>
        </p:spPr>
        <p:txBody>
          <a:bodyPr wrap="square" rtlCol="0">
            <a:spAutoFit/>
          </a:bodyPr>
          <a:lstStyle/>
          <a:p>
            <a:r>
              <a:rPr lang="en-US" b="1" i="1">
                <a:latin typeface="Arial Nova" panose="020B0504020202020204" pitchFamily="34" charset="0"/>
              </a:rPr>
              <a:t>**We mine information that we do not directly ask for**</a:t>
            </a:r>
          </a:p>
        </p:txBody>
      </p:sp>
      <p:grpSp>
        <p:nvGrpSpPr>
          <p:cNvPr id="9" name="Group 8">
            <a:extLst>
              <a:ext uri="{FF2B5EF4-FFF2-40B4-BE49-F238E27FC236}">
                <a16:creationId xmlns:a16="http://schemas.microsoft.com/office/drawing/2014/main" id="{527D150A-7075-4622-9E09-F432BC42DCC1}"/>
              </a:ext>
            </a:extLst>
          </p:cNvPr>
          <p:cNvGrpSpPr/>
          <p:nvPr/>
        </p:nvGrpSpPr>
        <p:grpSpPr>
          <a:xfrm>
            <a:off x="9182401" y="6078477"/>
            <a:ext cx="2810126" cy="707886"/>
            <a:chOff x="8259015" y="5981699"/>
            <a:chExt cx="2810126" cy="707886"/>
          </a:xfrm>
        </p:grpSpPr>
        <p:pic>
          <p:nvPicPr>
            <p:cNvPr id="10" name="Picture 9">
              <a:extLst>
                <a:ext uri="{FF2B5EF4-FFF2-40B4-BE49-F238E27FC236}">
                  <a16:creationId xmlns:a16="http://schemas.microsoft.com/office/drawing/2014/main" id="{1209314D-8864-44A6-A085-ECBA0F4B3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1" name="TextBox 10">
              <a:extLst>
                <a:ext uri="{FF2B5EF4-FFF2-40B4-BE49-F238E27FC236}">
                  <a16:creationId xmlns:a16="http://schemas.microsoft.com/office/drawing/2014/main" id="{99CC1C59-A76E-45D0-8591-925FACD42600}"/>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2843780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BBE29A-5556-41B4-A8CC-F9149EC71884}"/>
              </a:ext>
            </a:extLst>
          </p:cNvPr>
          <p:cNvSpPr>
            <a:spLocks noGrp="1"/>
          </p:cNvSpPr>
          <p:nvPr>
            <p:ph type="title"/>
          </p:nvPr>
        </p:nvSpPr>
        <p:spPr>
          <a:xfrm>
            <a:off x="7734187" y="1683342"/>
            <a:ext cx="3878580" cy="982032"/>
          </a:xfrm>
        </p:spPr>
        <p:txBody>
          <a:bodyPr vert="horz" lIns="91440" tIns="45720" rIns="91440" bIns="45720" rtlCol="0" anchor="t">
            <a:noAutofit/>
          </a:bodyPr>
          <a:lstStyle/>
          <a:p>
            <a:pPr algn="ctr"/>
            <a:r>
              <a:rPr lang="en-US" b="1" u="sng" dirty="0">
                <a:solidFill>
                  <a:srgbClr val="000000"/>
                </a:solidFill>
                <a:effectLst>
                  <a:outerShdw blurRad="38100" dist="38100" dir="2700000" algn="tl">
                    <a:srgbClr val="000000">
                      <a:alpha val="43137"/>
                    </a:srgbClr>
                  </a:outerShdw>
                </a:effectLst>
                <a:latin typeface="Arial Nova" panose="020B0504020202020204" pitchFamily="34" charset="0"/>
              </a:rPr>
              <a:t>Drug Coverage: Phase 2</a:t>
            </a:r>
          </a:p>
        </p:txBody>
      </p:sp>
      <p:sp>
        <p:nvSpPr>
          <p:cNvPr id="5" name="Text Placeholder 4">
            <a:extLst>
              <a:ext uri="{FF2B5EF4-FFF2-40B4-BE49-F238E27FC236}">
                <a16:creationId xmlns:a16="http://schemas.microsoft.com/office/drawing/2014/main" id="{C90B7DE0-044C-4BFC-A4F6-41AB05D880A7}"/>
              </a:ext>
            </a:extLst>
          </p:cNvPr>
          <p:cNvSpPr>
            <a:spLocks noGrp="1"/>
          </p:cNvSpPr>
          <p:nvPr>
            <p:ph type="body" idx="1"/>
          </p:nvPr>
        </p:nvSpPr>
        <p:spPr>
          <a:xfrm>
            <a:off x="6990355" y="4785541"/>
            <a:ext cx="4805691" cy="838831"/>
          </a:xfrm>
        </p:spPr>
        <p:txBody>
          <a:bodyPr vert="horz" lIns="91440" tIns="45720" rIns="91440" bIns="45720" rtlCol="0" anchor="b">
            <a:normAutofit fontScale="62500" lnSpcReduction="20000"/>
          </a:bodyPr>
          <a:lstStyle/>
          <a:p>
            <a:pPr algn="ctr"/>
            <a:r>
              <a:rPr lang="en-US" sz="4400" b="1" dirty="0">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4400" b="1" dirty="0">
                <a:solidFill>
                  <a:prstClr val="black"/>
                </a:solidFill>
                <a:effectLst>
                  <a:outerShdw blurRad="38100" dist="38100" dir="2700000" algn="tl">
                    <a:srgbClr val="000000">
                      <a:alpha val="43137"/>
                    </a:srgbClr>
                  </a:outerShdw>
                </a:effectLst>
                <a:latin typeface="Arial Nova" panose="020B0504020202020204" pitchFamily="34" charset="0"/>
              </a:rPr>
            </a:br>
            <a:r>
              <a:rPr lang="en-US" sz="1800" b="1" i="1" dirty="0">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800" dirty="0">
              <a:solidFill>
                <a:srgbClr val="000000"/>
              </a:solidFill>
            </a:endParaRPr>
          </a:p>
        </p:txBody>
      </p:sp>
      <p:grpSp>
        <p:nvGrpSpPr>
          <p:cNvPr id="7" name="Group 6">
            <a:extLst>
              <a:ext uri="{FF2B5EF4-FFF2-40B4-BE49-F238E27FC236}">
                <a16:creationId xmlns:a16="http://schemas.microsoft.com/office/drawing/2014/main" id="{90B93F96-E51B-4BD8-A7B1-5908A2DD0792}"/>
              </a:ext>
            </a:extLst>
          </p:cNvPr>
          <p:cNvGrpSpPr/>
          <p:nvPr/>
        </p:nvGrpSpPr>
        <p:grpSpPr>
          <a:xfrm>
            <a:off x="579233" y="1653040"/>
            <a:ext cx="6540657" cy="3121433"/>
            <a:chOff x="8259015" y="5981699"/>
            <a:chExt cx="2785194" cy="701041"/>
          </a:xfrm>
        </p:grpSpPr>
        <p:pic>
          <p:nvPicPr>
            <p:cNvPr id="8" name="Picture 7">
              <a:extLst>
                <a:ext uri="{FF2B5EF4-FFF2-40B4-BE49-F238E27FC236}">
                  <a16:creationId xmlns:a16="http://schemas.microsoft.com/office/drawing/2014/main" id="{11365ECA-AB1B-4757-9855-1DD11C1A9D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015" y="5981699"/>
              <a:ext cx="1397275" cy="701041"/>
            </a:xfrm>
            <a:prstGeom prst="rect">
              <a:avLst/>
            </a:prstGeom>
          </p:spPr>
        </p:pic>
        <p:sp>
          <p:nvSpPr>
            <p:cNvPr id="9" name="TextBox 8">
              <a:extLst>
                <a:ext uri="{FF2B5EF4-FFF2-40B4-BE49-F238E27FC236}">
                  <a16:creationId xmlns:a16="http://schemas.microsoft.com/office/drawing/2014/main" id="{CE9BEEA5-90F3-4CD3-A27E-F18A1EF28EBD}"/>
                </a:ext>
              </a:extLst>
            </p:cNvPr>
            <p:cNvSpPr txBox="1"/>
            <p:nvPr/>
          </p:nvSpPr>
          <p:spPr>
            <a:xfrm>
              <a:off x="9646934" y="5981699"/>
              <a:ext cx="1397275" cy="687778"/>
            </a:xfrm>
            <a:prstGeom prst="rect">
              <a:avLst/>
            </a:prstGeom>
            <a:solidFill>
              <a:srgbClr val="002060"/>
            </a:solidFill>
          </p:spPr>
          <p:txBody>
            <a:bodyPr wrap="squar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a:p>
              <a:endParaRPr lang="en-US" sz="1050" dirty="0">
                <a:solidFill>
                  <a:schemeClr val="bg1"/>
                </a:solidFill>
              </a:endParaRPr>
            </a:p>
            <a:p>
              <a:endParaRPr lang="en-US" sz="1050"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25391389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838200" y="3734094"/>
            <a:ext cx="3194245" cy="923330"/>
          </a:xfrm>
          <a:prstGeom prst="rect">
            <a:avLst/>
          </a:prstGeom>
          <a:noFill/>
        </p:spPr>
        <p:txBody>
          <a:bodyPr wrap="square" rtlCol="0">
            <a:spAutoFit/>
          </a:bodyPr>
          <a:lstStyle/>
          <a:p>
            <a:r>
              <a:rPr lang="en-US">
                <a:latin typeface="Arial Nova" panose="020B0504020202020204" pitchFamily="34" charset="0"/>
              </a:rPr>
              <a:t>* The copay stage lasts until the total cost of what both parties pay reaches </a:t>
            </a:r>
            <a:r>
              <a:rPr lang="en-US">
                <a:solidFill>
                  <a:srgbClr val="FF0000"/>
                </a:solidFill>
                <a:latin typeface="Arial Nova" panose="020B0504020202020204" pitchFamily="34" charset="0"/>
              </a:rPr>
              <a:t>$3,800**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199473" y="6017016"/>
            <a:ext cx="9942113"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grpSp>
        <p:nvGrpSpPr>
          <p:cNvPr id="23" name="Group 22">
            <a:extLst>
              <a:ext uri="{FF2B5EF4-FFF2-40B4-BE49-F238E27FC236}">
                <a16:creationId xmlns:a16="http://schemas.microsoft.com/office/drawing/2014/main" id="{27A5CEB0-E9EC-4C75-9C6C-F032B98D8D9A}"/>
              </a:ext>
            </a:extLst>
          </p:cNvPr>
          <p:cNvGrpSpPr/>
          <p:nvPr/>
        </p:nvGrpSpPr>
        <p:grpSpPr>
          <a:xfrm>
            <a:off x="9182401" y="6078477"/>
            <a:ext cx="2810126" cy="707886"/>
            <a:chOff x="8259015" y="5981699"/>
            <a:chExt cx="2810126" cy="707886"/>
          </a:xfrm>
        </p:grpSpPr>
        <p:pic>
          <p:nvPicPr>
            <p:cNvPr id="24" name="Picture 23">
              <a:extLst>
                <a:ext uri="{FF2B5EF4-FFF2-40B4-BE49-F238E27FC236}">
                  <a16:creationId xmlns:a16="http://schemas.microsoft.com/office/drawing/2014/main" id="{211F53FD-25AE-4E0E-93DB-1455CA1E13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3C86ECF3-F1FD-44A2-8CEA-36F885BDD5C0}"/>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9167820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Effect transition="in" filter="fade">
                                      <p:cBhvr>
                                        <p:cTn id="21" dur="1000"/>
                                        <p:tgtEl>
                                          <p:spTgt spid="16">
                                            <p:txEl>
                                              <p:pRg st="0" end="0"/>
                                            </p:txEl>
                                          </p:spTgt>
                                        </p:tgtEl>
                                      </p:cBhvr>
                                    </p:animEffect>
                                    <p:anim calcmode="lin" valueType="num">
                                      <p:cBhvr>
                                        <p:cTn id="22"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1000"/>
                                        <p:tgtEl>
                                          <p:spTgt spid="18"/>
                                        </p:tgtEl>
                                      </p:cBhvr>
                                    </p:animEffect>
                                    <p:anim calcmode="lin" valueType="num">
                                      <p:cBhvr>
                                        <p:cTn id="50" dur="1000" fill="hold"/>
                                        <p:tgtEl>
                                          <p:spTgt spid="18"/>
                                        </p:tgtEl>
                                        <p:attrNameLst>
                                          <p:attrName>ppt_x</p:attrName>
                                        </p:attrNameLst>
                                      </p:cBhvr>
                                      <p:tavLst>
                                        <p:tav tm="0">
                                          <p:val>
                                            <p:strVal val="#ppt_x"/>
                                          </p:val>
                                        </p:tav>
                                        <p:tav tm="100000">
                                          <p:val>
                                            <p:strVal val="#ppt_x"/>
                                          </p:val>
                                        </p:tav>
                                      </p:tavLst>
                                    </p:anim>
                                    <p:anim calcmode="lin" valueType="num">
                                      <p:cBhvr>
                                        <p:cTn id="5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7" grpId="0"/>
      <p:bldP spid="18" grpId="0"/>
      <p:bldP spid="1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838200" y="3734094"/>
            <a:ext cx="3194245" cy="923330"/>
          </a:xfrm>
          <a:prstGeom prst="rect">
            <a:avLst/>
          </a:prstGeom>
          <a:noFill/>
        </p:spPr>
        <p:txBody>
          <a:bodyPr wrap="square" rtlCol="0">
            <a:spAutoFit/>
          </a:bodyPr>
          <a:lstStyle/>
          <a:p>
            <a:r>
              <a:rPr lang="en-US">
                <a:latin typeface="Arial Nova" panose="020B0504020202020204" pitchFamily="34" charset="0"/>
              </a:rPr>
              <a:t>* The copay stage lasts until the total cost of what both parties pay reaches </a:t>
            </a:r>
            <a:r>
              <a:rPr lang="en-US">
                <a:solidFill>
                  <a:srgbClr val="FF0000"/>
                </a:solidFill>
                <a:latin typeface="Arial Nova" panose="020B0504020202020204" pitchFamily="34" charset="0"/>
              </a:rPr>
              <a:t>$3,800**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283225" y="6017016"/>
            <a:ext cx="9862754"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sp>
        <p:nvSpPr>
          <p:cNvPr id="4" name="Arrow: Down 3">
            <a:extLst>
              <a:ext uri="{FF2B5EF4-FFF2-40B4-BE49-F238E27FC236}">
                <a16:creationId xmlns:a16="http://schemas.microsoft.com/office/drawing/2014/main" id="{68622374-4570-4B39-878E-23E2FF4BCEEC}"/>
              </a:ext>
            </a:extLst>
          </p:cNvPr>
          <p:cNvSpPr/>
          <p:nvPr/>
        </p:nvSpPr>
        <p:spPr>
          <a:xfrm>
            <a:off x="2352675" y="2105025"/>
            <a:ext cx="171450" cy="22226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D08E2D5-AF89-4F6A-B685-E94BB0503EE1}"/>
              </a:ext>
            </a:extLst>
          </p:cNvPr>
          <p:cNvSpPr txBox="1"/>
          <p:nvPr/>
        </p:nvSpPr>
        <p:spPr>
          <a:xfrm>
            <a:off x="1379729" y="1168646"/>
            <a:ext cx="2343129" cy="923330"/>
          </a:xfrm>
          <a:prstGeom prst="rect">
            <a:avLst/>
          </a:prstGeom>
          <a:noFill/>
        </p:spPr>
        <p:txBody>
          <a:bodyPr wrap="square" rtlCol="0">
            <a:spAutoFit/>
          </a:bodyPr>
          <a:lstStyle/>
          <a:p>
            <a:r>
              <a:rPr lang="en-US">
                <a:latin typeface="Arial Nova" panose="020B0504020202020204" pitchFamily="34" charset="0"/>
              </a:rPr>
              <a:t>*Money spent in copay stage is in “imaginary” </a:t>
            </a:r>
            <a:r>
              <a:rPr lang="en-US" b="1" i="1" u="sng">
                <a:solidFill>
                  <a:srgbClr val="00B050"/>
                </a:solidFill>
                <a:latin typeface="Arial Nova" panose="020B0504020202020204" pitchFamily="34" charset="0"/>
              </a:rPr>
              <a:t>bank</a:t>
            </a:r>
            <a:r>
              <a:rPr lang="en-US">
                <a:latin typeface="Arial Nova" panose="020B0504020202020204" pitchFamily="34" charset="0"/>
              </a:rPr>
              <a:t>.</a:t>
            </a:r>
          </a:p>
        </p:txBody>
      </p:sp>
      <p:grpSp>
        <p:nvGrpSpPr>
          <p:cNvPr id="20" name="Group 19">
            <a:extLst>
              <a:ext uri="{FF2B5EF4-FFF2-40B4-BE49-F238E27FC236}">
                <a16:creationId xmlns:a16="http://schemas.microsoft.com/office/drawing/2014/main" id="{AB91BB22-AAF8-47D0-9869-7F49CA7990C3}"/>
              </a:ext>
            </a:extLst>
          </p:cNvPr>
          <p:cNvGrpSpPr/>
          <p:nvPr/>
        </p:nvGrpSpPr>
        <p:grpSpPr>
          <a:xfrm>
            <a:off x="9182401" y="6078477"/>
            <a:ext cx="2810126" cy="707886"/>
            <a:chOff x="8259015" y="5981699"/>
            <a:chExt cx="2810126" cy="707886"/>
          </a:xfrm>
        </p:grpSpPr>
        <p:pic>
          <p:nvPicPr>
            <p:cNvPr id="24" name="Picture 23">
              <a:extLst>
                <a:ext uri="{FF2B5EF4-FFF2-40B4-BE49-F238E27FC236}">
                  <a16:creationId xmlns:a16="http://schemas.microsoft.com/office/drawing/2014/main" id="{F0630CB0-73AD-423E-B191-FE533F8E4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3F3DB12D-43B0-4000-B92B-DD6AF90987BC}"/>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3460139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838200" y="3734094"/>
            <a:ext cx="3194245" cy="923330"/>
          </a:xfrm>
          <a:prstGeom prst="rect">
            <a:avLst/>
          </a:prstGeom>
          <a:noFill/>
        </p:spPr>
        <p:txBody>
          <a:bodyPr wrap="square" rtlCol="0">
            <a:spAutoFit/>
          </a:bodyPr>
          <a:lstStyle/>
          <a:p>
            <a:r>
              <a:rPr lang="en-US">
                <a:latin typeface="Arial Nova" panose="020B0504020202020204" pitchFamily="34" charset="0"/>
              </a:rPr>
              <a:t>* The copay stage lasts until the total cost of what both parties pay reaches </a:t>
            </a:r>
            <a:r>
              <a:rPr lang="en-US">
                <a:solidFill>
                  <a:srgbClr val="FF0000"/>
                </a:solidFill>
                <a:latin typeface="Arial Nova" panose="020B0504020202020204" pitchFamily="34" charset="0"/>
              </a:rPr>
              <a:t>$3,800**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288712" y="6017016"/>
            <a:ext cx="10068722"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sp>
        <p:nvSpPr>
          <p:cNvPr id="4" name="Arrow: Down 3">
            <a:extLst>
              <a:ext uri="{FF2B5EF4-FFF2-40B4-BE49-F238E27FC236}">
                <a16:creationId xmlns:a16="http://schemas.microsoft.com/office/drawing/2014/main" id="{68622374-4570-4B39-878E-23E2FF4BCEEC}"/>
              </a:ext>
            </a:extLst>
          </p:cNvPr>
          <p:cNvSpPr/>
          <p:nvPr/>
        </p:nvSpPr>
        <p:spPr>
          <a:xfrm rot="10800000">
            <a:off x="4194365" y="2932114"/>
            <a:ext cx="271449" cy="36933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D08E2D5-AF89-4F6A-B685-E94BB0503EE1}"/>
              </a:ext>
            </a:extLst>
          </p:cNvPr>
          <p:cNvSpPr txBox="1"/>
          <p:nvPr/>
        </p:nvSpPr>
        <p:spPr>
          <a:xfrm>
            <a:off x="4194365" y="3331489"/>
            <a:ext cx="1128708" cy="1200329"/>
          </a:xfrm>
          <a:prstGeom prst="rect">
            <a:avLst/>
          </a:prstGeom>
          <a:noFill/>
        </p:spPr>
        <p:txBody>
          <a:bodyPr wrap="square" rtlCol="0">
            <a:spAutoFit/>
          </a:bodyPr>
          <a:lstStyle/>
          <a:p>
            <a:r>
              <a:rPr lang="en-US" b="1">
                <a:latin typeface="Arial Nova" panose="020B0504020202020204" pitchFamily="34" charset="0"/>
              </a:rPr>
              <a:t>*</a:t>
            </a:r>
            <a:r>
              <a:rPr lang="en-US" b="1" i="1">
                <a:solidFill>
                  <a:srgbClr val="00B050"/>
                </a:solidFill>
                <a:latin typeface="Arial Nova" panose="020B0504020202020204" pitchFamily="34" charset="0"/>
              </a:rPr>
              <a:t>Bank</a:t>
            </a:r>
            <a:r>
              <a:rPr lang="en-US" b="1">
                <a:solidFill>
                  <a:srgbClr val="00B050"/>
                </a:solidFill>
                <a:latin typeface="Arial Nova" panose="020B0504020202020204" pitchFamily="34" charset="0"/>
              </a:rPr>
              <a:t> </a:t>
            </a:r>
            <a:r>
              <a:rPr lang="en-US" b="1">
                <a:latin typeface="Arial Nova" panose="020B0504020202020204" pitchFamily="34" charset="0"/>
              </a:rPr>
              <a:t>is moved to gap phase.</a:t>
            </a:r>
          </a:p>
        </p:txBody>
      </p:sp>
      <p:grpSp>
        <p:nvGrpSpPr>
          <p:cNvPr id="20" name="Group 19">
            <a:extLst>
              <a:ext uri="{FF2B5EF4-FFF2-40B4-BE49-F238E27FC236}">
                <a16:creationId xmlns:a16="http://schemas.microsoft.com/office/drawing/2014/main" id="{3B7F7AC5-7BF3-42DA-8D1A-B6BE51804D91}"/>
              </a:ext>
            </a:extLst>
          </p:cNvPr>
          <p:cNvGrpSpPr/>
          <p:nvPr/>
        </p:nvGrpSpPr>
        <p:grpSpPr>
          <a:xfrm>
            <a:off x="9182401" y="6078477"/>
            <a:ext cx="2810126" cy="707886"/>
            <a:chOff x="8259015" y="5981699"/>
            <a:chExt cx="2810126" cy="707886"/>
          </a:xfrm>
        </p:grpSpPr>
        <p:pic>
          <p:nvPicPr>
            <p:cNvPr id="24" name="Picture 23">
              <a:extLst>
                <a:ext uri="{FF2B5EF4-FFF2-40B4-BE49-F238E27FC236}">
                  <a16:creationId xmlns:a16="http://schemas.microsoft.com/office/drawing/2014/main" id="{E7253A50-62FA-4F32-98F3-EB9C10623E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7EE54F83-39BA-41A8-BFEB-01EDFB7C6205}"/>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5030693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838200" y="3734094"/>
            <a:ext cx="3194245" cy="923330"/>
          </a:xfrm>
          <a:prstGeom prst="rect">
            <a:avLst/>
          </a:prstGeom>
          <a:noFill/>
        </p:spPr>
        <p:txBody>
          <a:bodyPr wrap="square" rtlCol="0">
            <a:spAutoFit/>
          </a:bodyPr>
          <a:lstStyle/>
          <a:p>
            <a:r>
              <a:rPr lang="en-US">
                <a:latin typeface="Arial Nova" panose="020B0504020202020204" pitchFamily="34" charset="0"/>
              </a:rPr>
              <a:t>* The copay stage lasts until the total cost of what both parties pay reaches </a:t>
            </a:r>
            <a:r>
              <a:rPr lang="en-US">
                <a:solidFill>
                  <a:srgbClr val="FF0000"/>
                </a:solidFill>
                <a:latin typeface="Arial Nova" panose="020B0504020202020204" pitchFamily="34" charset="0"/>
              </a:rPr>
              <a:t>$3,800**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295417" y="6017016"/>
            <a:ext cx="9862754"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sp>
        <p:nvSpPr>
          <p:cNvPr id="4" name="Arrow: Down 3">
            <a:extLst>
              <a:ext uri="{FF2B5EF4-FFF2-40B4-BE49-F238E27FC236}">
                <a16:creationId xmlns:a16="http://schemas.microsoft.com/office/drawing/2014/main" id="{68622374-4570-4B39-878E-23E2FF4BCEEC}"/>
              </a:ext>
            </a:extLst>
          </p:cNvPr>
          <p:cNvSpPr/>
          <p:nvPr/>
        </p:nvSpPr>
        <p:spPr>
          <a:xfrm rot="10800000">
            <a:off x="4194365" y="2932114"/>
            <a:ext cx="271449" cy="36933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D08E2D5-AF89-4F6A-B685-E94BB0503EE1}"/>
              </a:ext>
            </a:extLst>
          </p:cNvPr>
          <p:cNvSpPr txBox="1"/>
          <p:nvPr/>
        </p:nvSpPr>
        <p:spPr>
          <a:xfrm>
            <a:off x="4194364" y="3331489"/>
            <a:ext cx="1651543" cy="954107"/>
          </a:xfrm>
          <a:prstGeom prst="rect">
            <a:avLst/>
          </a:prstGeom>
          <a:noFill/>
        </p:spPr>
        <p:txBody>
          <a:bodyPr wrap="square" rtlCol="0">
            <a:spAutoFit/>
          </a:bodyPr>
          <a:lstStyle/>
          <a:p>
            <a:pPr lvl="0"/>
            <a:r>
              <a:rPr lang="en-US" sz="1400" b="1">
                <a:solidFill>
                  <a:prstClr val="black"/>
                </a:solidFill>
                <a:latin typeface="Arial Nova" panose="020B0504020202020204" pitchFamily="34" charset="0"/>
              </a:rPr>
              <a:t>*</a:t>
            </a:r>
            <a:r>
              <a:rPr lang="en-US" sz="1400" b="1" i="1">
                <a:solidFill>
                  <a:srgbClr val="00B050"/>
                </a:solidFill>
                <a:latin typeface="Arial Nova" panose="020B0504020202020204" pitchFamily="34" charset="0"/>
              </a:rPr>
              <a:t>Bank</a:t>
            </a:r>
            <a:r>
              <a:rPr lang="en-US" sz="1400" b="1">
                <a:solidFill>
                  <a:srgbClr val="00B050"/>
                </a:solidFill>
                <a:latin typeface="Arial Nova" panose="020B0504020202020204" pitchFamily="34" charset="0"/>
              </a:rPr>
              <a:t> </a:t>
            </a:r>
            <a:r>
              <a:rPr lang="en-US" sz="1400" b="1">
                <a:solidFill>
                  <a:prstClr val="black"/>
                </a:solidFill>
                <a:latin typeface="Arial Nova" panose="020B0504020202020204" pitchFamily="34" charset="0"/>
              </a:rPr>
              <a:t>is moved to gap phase as a reserve for dollar accumulation.</a:t>
            </a:r>
          </a:p>
        </p:txBody>
      </p:sp>
      <p:sp>
        <p:nvSpPr>
          <p:cNvPr id="7" name="TextBox 6">
            <a:extLst>
              <a:ext uri="{FF2B5EF4-FFF2-40B4-BE49-F238E27FC236}">
                <a16:creationId xmlns:a16="http://schemas.microsoft.com/office/drawing/2014/main" id="{D60F8E50-DFC2-4E03-B54A-966BB15FCB2B}"/>
              </a:ext>
            </a:extLst>
          </p:cNvPr>
          <p:cNvSpPr txBox="1"/>
          <p:nvPr/>
        </p:nvSpPr>
        <p:spPr>
          <a:xfrm>
            <a:off x="5594272" y="2823744"/>
            <a:ext cx="3724831" cy="523220"/>
          </a:xfrm>
          <a:prstGeom prst="rect">
            <a:avLst/>
          </a:prstGeom>
          <a:noFill/>
        </p:spPr>
        <p:txBody>
          <a:bodyPr wrap="square" rtlCol="0">
            <a:spAutoFit/>
          </a:bodyPr>
          <a:lstStyle/>
          <a:p>
            <a:r>
              <a:rPr lang="en-US" sz="2800" b="1">
                <a:solidFill>
                  <a:srgbClr val="FF0000"/>
                </a:solidFill>
                <a:latin typeface="Arial Nova" panose="020B0504020202020204" pitchFamily="34" charset="0"/>
              </a:rPr>
              <a:t>% co-insurance</a:t>
            </a:r>
          </a:p>
        </p:txBody>
      </p:sp>
      <p:grpSp>
        <p:nvGrpSpPr>
          <p:cNvPr id="20" name="Group 19">
            <a:extLst>
              <a:ext uri="{FF2B5EF4-FFF2-40B4-BE49-F238E27FC236}">
                <a16:creationId xmlns:a16="http://schemas.microsoft.com/office/drawing/2014/main" id="{16C2F286-7FC9-4C51-B601-DC6CCF1D4F97}"/>
              </a:ext>
            </a:extLst>
          </p:cNvPr>
          <p:cNvGrpSpPr/>
          <p:nvPr/>
        </p:nvGrpSpPr>
        <p:grpSpPr>
          <a:xfrm>
            <a:off x="9182401" y="6078477"/>
            <a:ext cx="2810126" cy="707886"/>
            <a:chOff x="8259015" y="5981699"/>
            <a:chExt cx="2810126" cy="707886"/>
          </a:xfrm>
        </p:grpSpPr>
        <p:pic>
          <p:nvPicPr>
            <p:cNvPr id="24" name="Picture 23">
              <a:extLst>
                <a:ext uri="{FF2B5EF4-FFF2-40B4-BE49-F238E27FC236}">
                  <a16:creationId xmlns:a16="http://schemas.microsoft.com/office/drawing/2014/main" id="{DBA6582F-4B68-4AD8-9A45-1E6E70E951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23E9C390-5E88-4509-9A4F-B1C1D9F5A68F}"/>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506970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838200" y="3734094"/>
            <a:ext cx="3194245" cy="923330"/>
          </a:xfrm>
          <a:prstGeom prst="rect">
            <a:avLst/>
          </a:prstGeom>
          <a:noFill/>
        </p:spPr>
        <p:txBody>
          <a:bodyPr wrap="square" rtlCol="0">
            <a:spAutoFit/>
          </a:bodyPr>
          <a:lstStyle/>
          <a:p>
            <a:r>
              <a:rPr lang="en-US">
                <a:latin typeface="Arial Nova" panose="020B0504020202020204" pitchFamily="34" charset="0"/>
              </a:rPr>
              <a:t>* The copay stage lasts until the total cost of what both parties pay reaches </a:t>
            </a:r>
            <a:r>
              <a:rPr lang="en-US">
                <a:solidFill>
                  <a:srgbClr val="FF0000"/>
                </a:solidFill>
                <a:latin typeface="Arial Nova" panose="020B0504020202020204" pitchFamily="34" charset="0"/>
              </a:rPr>
              <a:t>$3,800**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246509" y="6019971"/>
            <a:ext cx="10153128"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sp>
        <p:nvSpPr>
          <p:cNvPr id="4" name="Arrow: Down 3">
            <a:extLst>
              <a:ext uri="{FF2B5EF4-FFF2-40B4-BE49-F238E27FC236}">
                <a16:creationId xmlns:a16="http://schemas.microsoft.com/office/drawing/2014/main" id="{68622374-4570-4B39-878E-23E2FF4BCEEC}"/>
              </a:ext>
            </a:extLst>
          </p:cNvPr>
          <p:cNvSpPr/>
          <p:nvPr/>
        </p:nvSpPr>
        <p:spPr>
          <a:xfrm rot="10800000">
            <a:off x="4194365" y="2932114"/>
            <a:ext cx="271449" cy="36933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D08E2D5-AF89-4F6A-B685-E94BB0503EE1}"/>
              </a:ext>
            </a:extLst>
          </p:cNvPr>
          <p:cNvSpPr txBox="1"/>
          <p:nvPr/>
        </p:nvSpPr>
        <p:spPr>
          <a:xfrm>
            <a:off x="3985700" y="3331489"/>
            <a:ext cx="1384119" cy="1384995"/>
          </a:xfrm>
          <a:prstGeom prst="rect">
            <a:avLst/>
          </a:prstGeom>
          <a:noFill/>
        </p:spPr>
        <p:txBody>
          <a:bodyPr wrap="square" rtlCol="0">
            <a:spAutoFit/>
          </a:bodyPr>
          <a:lstStyle/>
          <a:p>
            <a:r>
              <a:rPr lang="en-US" sz="1400" b="1">
                <a:latin typeface="Arial Nova" panose="020B0504020202020204" pitchFamily="34" charset="0"/>
              </a:rPr>
              <a:t>*</a:t>
            </a:r>
            <a:r>
              <a:rPr lang="en-US" sz="1400" b="1" i="1">
                <a:solidFill>
                  <a:srgbClr val="00B050"/>
                </a:solidFill>
                <a:latin typeface="Arial Nova" panose="020B0504020202020204" pitchFamily="34" charset="0"/>
              </a:rPr>
              <a:t>Bank</a:t>
            </a:r>
            <a:r>
              <a:rPr lang="en-US" sz="1400" b="1">
                <a:solidFill>
                  <a:srgbClr val="00B050"/>
                </a:solidFill>
                <a:latin typeface="Arial Nova" panose="020B0504020202020204" pitchFamily="34" charset="0"/>
              </a:rPr>
              <a:t> </a:t>
            </a:r>
            <a:r>
              <a:rPr lang="en-US" sz="1400" b="1">
                <a:latin typeface="Arial Nova" panose="020B0504020202020204" pitchFamily="34" charset="0"/>
              </a:rPr>
              <a:t>is moved to gap phase as a reserve for dollar accumulation.</a:t>
            </a:r>
          </a:p>
        </p:txBody>
      </p:sp>
      <p:sp>
        <p:nvSpPr>
          <p:cNvPr id="7" name="TextBox 6">
            <a:extLst>
              <a:ext uri="{FF2B5EF4-FFF2-40B4-BE49-F238E27FC236}">
                <a16:creationId xmlns:a16="http://schemas.microsoft.com/office/drawing/2014/main" id="{D60F8E50-DFC2-4E03-B54A-966BB15FCB2B}"/>
              </a:ext>
            </a:extLst>
          </p:cNvPr>
          <p:cNvSpPr txBox="1"/>
          <p:nvPr/>
        </p:nvSpPr>
        <p:spPr>
          <a:xfrm>
            <a:off x="5594272" y="2823744"/>
            <a:ext cx="3724831" cy="523220"/>
          </a:xfrm>
          <a:prstGeom prst="rect">
            <a:avLst/>
          </a:prstGeom>
          <a:noFill/>
        </p:spPr>
        <p:txBody>
          <a:bodyPr wrap="square" rtlCol="0">
            <a:spAutoFit/>
          </a:bodyPr>
          <a:lstStyle/>
          <a:p>
            <a:r>
              <a:rPr lang="en-US" sz="2800" b="1">
                <a:solidFill>
                  <a:srgbClr val="FF0000"/>
                </a:solidFill>
                <a:latin typeface="Arial Nova" panose="020B0504020202020204" pitchFamily="34" charset="0"/>
              </a:rPr>
              <a:t>% co-insurance</a:t>
            </a:r>
          </a:p>
        </p:txBody>
      </p:sp>
      <p:sp>
        <p:nvSpPr>
          <p:cNvPr id="10" name="TextBox 9">
            <a:extLst>
              <a:ext uri="{FF2B5EF4-FFF2-40B4-BE49-F238E27FC236}">
                <a16:creationId xmlns:a16="http://schemas.microsoft.com/office/drawing/2014/main" id="{1C32592D-4265-4EDC-B1AF-0F03C3E024EC}"/>
              </a:ext>
            </a:extLst>
          </p:cNvPr>
          <p:cNvSpPr txBox="1"/>
          <p:nvPr/>
        </p:nvSpPr>
        <p:spPr>
          <a:xfrm>
            <a:off x="5323073" y="3331489"/>
            <a:ext cx="6564123" cy="2185214"/>
          </a:xfrm>
          <a:prstGeom prst="rect">
            <a:avLst/>
          </a:prstGeom>
          <a:noFill/>
        </p:spPr>
        <p:txBody>
          <a:bodyPr wrap="square" rtlCol="0">
            <a:spAutoFit/>
          </a:bodyPr>
          <a:lstStyle/>
          <a:p>
            <a:pPr algn="ctr"/>
            <a:r>
              <a:rPr lang="en-US" sz="2000" b="1" u="sng" dirty="0">
                <a:effectLst>
                  <a:outerShdw blurRad="38100" dist="38100" dir="2700000" algn="tl">
                    <a:srgbClr val="000000">
                      <a:alpha val="43137"/>
                    </a:srgbClr>
                  </a:outerShdw>
                </a:effectLst>
                <a:latin typeface="Arial Nova" panose="020B0504020202020204" pitchFamily="34" charset="0"/>
              </a:rPr>
              <a:t>Co-Insurance Break Down</a:t>
            </a:r>
          </a:p>
          <a:p>
            <a:r>
              <a:rPr lang="en-US" sz="2000" dirty="0">
                <a:highlight>
                  <a:srgbClr val="00FF00"/>
                </a:highlight>
                <a:latin typeface="Arial Nova" panose="020B0504020202020204" pitchFamily="34" charset="0"/>
              </a:rPr>
              <a:t>Generic-%50 (client pays %50 of generic drugs in this stage)</a:t>
            </a:r>
          </a:p>
          <a:p>
            <a:r>
              <a:rPr lang="en-US" sz="2000" dirty="0">
                <a:highlight>
                  <a:srgbClr val="FFFF00"/>
                </a:highlight>
                <a:latin typeface="Arial Nova" panose="020B0504020202020204" pitchFamily="34" charset="0"/>
              </a:rPr>
              <a:t>Brand-%25 (client pays %25 of brand name drugs in this stage)</a:t>
            </a:r>
          </a:p>
          <a:p>
            <a:endParaRPr lang="en-US" dirty="0">
              <a:highlight>
                <a:srgbClr val="FFFF00"/>
              </a:highlight>
            </a:endParaRPr>
          </a:p>
          <a:p>
            <a:endParaRPr lang="en-US" dirty="0"/>
          </a:p>
        </p:txBody>
      </p:sp>
      <p:sp>
        <p:nvSpPr>
          <p:cNvPr id="12" name="TextBox 11">
            <a:extLst>
              <a:ext uri="{FF2B5EF4-FFF2-40B4-BE49-F238E27FC236}">
                <a16:creationId xmlns:a16="http://schemas.microsoft.com/office/drawing/2014/main" id="{34C3541F-88DB-4A38-A3B4-D6073E9D6D1B}"/>
              </a:ext>
            </a:extLst>
          </p:cNvPr>
          <p:cNvSpPr txBox="1"/>
          <p:nvPr/>
        </p:nvSpPr>
        <p:spPr>
          <a:xfrm>
            <a:off x="836816" y="4987765"/>
            <a:ext cx="11050380" cy="954107"/>
          </a:xfrm>
          <a:prstGeom prst="rect">
            <a:avLst/>
          </a:prstGeom>
          <a:noFill/>
        </p:spPr>
        <p:txBody>
          <a:bodyPr wrap="square" rtlCol="0">
            <a:spAutoFit/>
          </a:bodyPr>
          <a:lstStyle/>
          <a:p>
            <a:r>
              <a:rPr lang="en-US" sz="2800" b="1" i="1" dirty="0">
                <a:solidFill>
                  <a:srgbClr val="FF0000"/>
                </a:solidFill>
                <a:latin typeface="Arial Nova" panose="020B0504020202020204" pitchFamily="34" charset="0"/>
              </a:rPr>
              <a:t>*In this stage the manufacturer of the drugs pays the remaining percentage</a:t>
            </a:r>
          </a:p>
        </p:txBody>
      </p:sp>
      <p:grpSp>
        <p:nvGrpSpPr>
          <p:cNvPr id="24" name="Group 23">
            <a:extLst>
              <a:ext uri="{FF2B5EF4-FFF2-40B4-BE49-F238E27FC236}">
                <a16:creationId xmlns:a16="http://schemas.microsoft.com/office/drawing/2014/main" id="{B8A67984-B340-43DE-9C82-D3791BEA1DC6}"/>
              </a:ext>
            </a:extLst>
          </p:cNvPr>
          <p:cNvGrpSpPr/>
          <p:nvPr/>
        </p:nvGrpSpPr>
        <p:grpSpPr>
          <a:xfrm>
            <a:off x="9182401" y="6078477"/>
            <a:ext cx="2810126" cy="707886"/>
            <a:chOff x="8259015" y="5981699"/>
            <a:chExt cx="2810126" cy="707886"/>
          </a:xfrm>
        </p:grpSpPr>
        <p:pic>
          <p:nvPicPr>
            <p:cNvPr id="25" name="Picture 24">
              <a:extLst>
                <a:ext uri="{FF2B5EF4-FFF2-40B4-BE49-F238E27FC236}">
                  <a16:creationId xmlns:a16="http://schemas.microsoft.com/office/drawing/2014/main" id="{D8FDAC1B-BE23-4CF6-9389-3C1BE2E16D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6" name="TextBox 25">
              <a:extLst>
                <a:ext uri="{FF2B5EF4-FFF2-40B4-BE49-F238E27FC236}">
                  <a16:creationId xmlns:a16="http://schemas.microsoft.com/office/drawing/2014/main" id="{E8FD6A2C-B335-4228-863B-F3CDC48C2CE2}"/>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8248725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0D20-D3E8-41F5-8E66-631FE6AEB7C5}"/>
              </a:ext>
            </a:extLst>
          </p:cNvPr>
          <p:cNvSpPr>
            <a:spLocks noGrp="1"/>
          </p:cNvSpPr>
          <p:nvPr>
            <p:ph type="title"/>
          </p:nvPr>
        </p:nvSpPr>
        <p:spPr/>
        <p:txBody>
          <a:bodyPr>
            <a:normAutofit/>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sz="1000" b="1" i="1"/>
          </a:p>
        </p:txBody>
      </p:sp>
      <p:sp>
        <p:nvSpPr>
          <p:cNvPr id="3" name="Content Placeholder 2">
            <a:extLst>
              <a:ext uri="{FF2B5EF4-FFF2-40B4-BE49-F238E27FC236}">
                <a16:creationId xmlns:a16="http://schemas.microsoft.com/office/drawing/2014/main" id="{43E8562C-0451-45B3-A629-DCBD7EF621A3}"/>
              </a:ext>
            </a:extLst>
          </p:cNvPr>
          <p:cNvSpPr>
            <a:spLocks noGrp="1"/>
          </p:cNvSpPr>
          <p:nvPr>
            <p:ph idx="1"/>
          </p:nvPr>
        </p:nvSpPr>
        <p:spPr>
          <a:xfrm>
            <a:off x="1379738" y="2327289"/>
            <a:ext cx="2343141" cy="459050"/>
          </a:xfrm>
        </p:spPr>
        <p:txBody>
          <a:bodyPr>
            <a:normAutofit lnSpcReduction="10000"/>
          </a:bodyPr>
          <a:lstStyle/>
          <a:p>
            <a:pPr marL="0" indent="0">
              <a:buNone/>
            </a:pPr>
            <a:r>
              <a:rPr lang="en-US" b="1">
                <a:latin typeface="Arial Nova" panose="020B0504020202020204" pitchFamily="34" charset="0"/>
              </a:rPr>
              <a:t>Copay Stage</a:t>
            </a:r>
          </a:p>
        </p:txBody>
      </p:sp>
      <p:cxnSp>
        <p:nvCxnSpPr>
          <p:cNvPr id="6" name="Straight Connector 5">
            <a:extLst>
              <a:ext uri="{FF2B5EF4-FFF2-40B4-BE49-F238E27FC236}">
                <a16:creationId xmlns:a16="http://schemas.microsoft.com/office/drawing/2014/main" id="{624667C2-8DA8-48E4-917B-6A1A4E36A703}"/>
              </a:ext>
            </a:extLst>
          </p:cNvPr>
          <p:cNvCxnSpPr>
            <a:cxnSpLocks/>
          </p:cNvCxnSpPr>
          <p:nvPr/>
        </p:nvCxnSpPr>
        <p:spPr>
          <a:xfrm>
            <a:off x="1379738" y="2444506"/>
            <a:ext cx="0" cy="706419"/>
          </a:xfrm>
          <a:prstGeom prst="line">
            <a:avLst/>
          </a:prstGeom>
          <a:ln w="127000"/>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7B50BBDD-4D74-4EFF-B44C-1DEF0FE19AC3}"/>
              </a:ext>
            </a:extLst>
          </p:cNvPr>
          <p:cNvCxnSpPr>
            <a:cxnSpLocks/>
          </p:cNvCxnSpPr>
          <p:nvPr/>
        </p:nvCxnSpPr>
        <p:spPr>
          <a:xfrm>
            <a:off x="3722879" y="2797713"/>
            <a:ext cx="6076958" cy="11377"/>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90144F-7079-4565-BF8E-CF178955F288}"/>
              </a:ext>
            </a:extLst>
          </p:cNvPr>
          <p:cNvCxnSpPr/>
          <p:nvPr/>
        </p:nvCxnSpPr>
        <p:spPr>
          <a:xfrm>
            <a:off x="1379738" y="2797714"/>
            <a:ext cx="2343150"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BE3A009-0177-4ADC-9983-ACB991192645}"/>
              </a:ext>
            </a:extLst>
          </p:cNvPr>
          <p:cNvCxnSpPr>
            <a:cxnSpLocks/>
          </p:cNvCxnSpPr>
          <p:nvPr/>
        </p:nvCxnSpPr>
        <p:spPr>
          <a:xfrm>
            <a:off x="3722888" y="2444505"/>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522BB978-625E-4CFE-9B5C-5D8F1583E047}"/>
              </a:ext>
            </a:extLst>
          </p:cNvPr>
          <p:cNvCxnSpPr>
            <a:cxnSpLocks/>
          </p:cNvCxnSpPr>
          <p:nvPr/>
        </p:nvCxnSpPr>
        <p:spPr>
          <a:xfrm>
            <a:off x="9799838" y="2444504"/>
            <a:ext cx="0" cy="706419"/>
          </a:xfrm>
          <a:prstGeom prst="line">
            <a:avLst/>
          </a:prstGeom>
          <a:ln w="127000">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7AB07E2B-CD7E-4B2A-9C01-B3642E76CD4D}"/>
              </a:ext>
            </a:extLst>
          </p:cNvPr>
          <p:cNvSpPr txBox="1"/>
          <p:nvPr/>
        </p:nvSpPr>
        <p:spPr>
          <a:xfrm>
            <a:off x="3165666" y="3162298"/>
            <a:ext cx="1114425" cy="369332"/>
          </a:xfrm>
          <a:prstGeom prst="rect">
            <a:avLst/>
          </a:prstGeom>
          <a:noFill/>
        </p:spPr>
        <p:txBody>
          <a:bodyPr wrap="square" rtlCol="0">
            <a:spAutoFit/>
          </a:bodyPr>
          <a:lstStyle/>
          <a:p>
            <a:r>
              <a:rPr lang="en-US" b="1" i="1">
                <a:solidFill>
                  <a:srgbClr val="FF0000"/>
                </a:solidFill>
                <a:latin typeface="Arial Nova" panose="020B0504020202020204" pitchFamily="34" charset="0"/>
              </a:rPr>
              <a:t>$3,800**</a:t>
            </a:r>
          </a:p>
        </p:txBody>
      </p:sp>
      <p:sp>
        <p:nvSpPr>
          <p:cNvPr id="16" name="TextBox 15">
            <a:extLst>
              <a:ext uri="{FF2B5EF4-FFF2-40B4-BE49-F238E27FC236}">
                <a16:creationId xmlns:a16="http://schemas.microsoft.com/office/drawing/2014/main" id="{24205827-B154-487C-B99E-4714C44D13D8}"/>
              </a:ext>
            </a:extLst>
          </p:cNvPr>
          <p:cNvSpPr txBox="1"/>
          <p:nvPr/>
        </p:nvSpPr>
        <p:spPr>
          <a:xfrm>
            <a:off x="636792" y="3150923"/>
            <a:ext cx="1485892" cy="369332"/>
          </a:xfrm>
          <a:prstGeom prst="rect">
            <a:avLst/>
          </a:prstGeom>
          <a:noFill/>
        </p:spPr>
        <p:txBody>
          <a:bodyPr wrap="square" rtlCol="0">
            <a:spAutoFit/>
          </a:bodyPr>
          <a:lstStyle/>
          <a:p>
            <a:r>
              <a:rPr lang="en-US" b="1" i="1">
                <a:latin typeface="Arial Nova" panose="020B0504020202020204" pitchFamily="34" charset="0"/>
              </a:rPr>
              <a:t>January 1st</a:t>
            </a:r>
          </a:p>
        </p:txBody>
      </p:sp>
      <p:sp>
        <p:nvSpPr>
          <p:cNvPr id="17" name="TextBox 16">
            <a:extLst>
              <a:ext uri="{FF2B5EF4-FFF2-40B4-BE49-F238E27FC236}">
                <a16:creationId xmlns:a16="http://schemas.microsoft.com/office/drawing/2014/main" id="{21BA3F5B-9DDC-4FEE-A0AE-3920B4E17C34}"/>
              </a:ext>
            </a:extLst>
          </p:cNvPr>
          <p:cNvSpPr txBox="1"/>
          <p:nvPr/>
        </p:nvSpPr>
        <p:spPr>
          <a:xfrm>
            <a:off x="265448" y="4015741"/>
            <a:ext cx="11793067" cy="461665"/>
          </a:xfrm>
          <a:prstGeom prst="rect">
            <a:avLst/>
          </a:prstGeom>
          <a:noFill/>
        </p:spPr>
        <p:txBody>
          <a:bodyPr wrap="square" rtlCol="0">
            <a:spAutoFit/>
          </a:bodyPr>
          <a:lstStyle/>
          <a:p>
            <a:r>
              <a:rPr lang="en-US" sz="2400" b="1">
                <a:solidFill>
                  <a:srgbClr val="00B050"/>
                </a:solidFill>
                <a:latin typeface="Arial Nova" panose="020B0504020202020204" pitchFamily="34" charset="0"/>
              </a:rPr>
              <a:t>Bank </a:t>
            </a:r>
            <a:r>
              <a:rPr lang="en-US" sz="2400" b="1">
                <a:latin typeface="Arial Nova" panose="020B0504020202020204" pitchFamily="34" charset="0"/>
              </a:rPr>
              <a:t>+ </a:t>
            </a:r>
            <a:r>
              <a:rPr lang="en-US" sz="2400" b="1">
                <a:solidFill>
                  <a:srgbClr val="7030A0"/>
                </a:solidFill>
                <a:latin typeface="Arial Nova" panose="020B0504020202020204" pitchFamily="34" charset="0"/>
              </a:rPr>
              <a:t>% patient has paid for drugs </a:t>
            </a:r>
            <a:r>
              <a:rPr lang="en-US" sz="2400" b="1">
                <a:latin typeface="Arial Nova" panose="020B0504020202020204" pitchFamily="34" charset="0"/>
              </a:rPr>
              <a:t>+ </a:t>
            </a:r>
            <a:r>
              <a:rPr lang="en-US" sz="2400" b="1">
                <a:solidFill>
                  <a:srgbClr val="00B0F0"/>
                </a:solidFill>
                <a:latin typeface="Arial Nova" panose="020B0504020202020204" pitchFamily="34" charset="0"/>
              </a:rPr>
              <a:t>amount manufacturer pays </a:t>
            </a:r>
            <a:r>
              <a:rPr lang="en-US" sz="2400" b="1">
                <a:latin typeface="Arial Nova" panose="020B0504020202020204" pitchFamily="34" charset="0"/>
              </a:rPr>
              <a:t>= </a:t>
            </a:r>
            <a:r>
              <a:rPr lang="en-US" sz="2400" b="1">
                <a:highlight>
                  <a:srgbClr val="FFFF00"/>
                </a:highlight>
                <a:latin typeface="Arial Nova" panose="020B0504020202020204" pitchFamily="34" charset="0"/>
              </a:rPr>
              <a:t>$6,000*</a:t>
            </a:r>
          </a:p>
        </p:txBody>
      </p:sp>
      <p:sp>
        <p:nvSpPr>
          <p:cNvPr id="18" name="TextBox 17">
            <a:extLst>
              <a:ext uri="{FF2B5EF4-FFF2-40B4-BE49-F238E27FC236}">
                <a16:creationId xmlns:a16="http://schemas.microsoft.com/office/drawing/2014/main" id="{021F6320-26E5-4F23-83A3-031040A1380A}"/>
              </a:ext>
            </a:extLst>
          </p:cNvPr>
          <p:cNvSpPr txBox="1"/>
          <p:nvPr/>
        </p:nvSpPr>
        <p:spPr>
          <a:xfrm>
            <a:off x="254910" y="6027127"/>
            <a:ext cx="9393777" cy="369332"/>
          </a:xfrm>
          <a:prstGeom prst="rect">
            <a:avLst/>
          </a:prstGeom>
          <a:noFill/>
        </p:spPr>
        <p:txBody>
          <a:bodyPr wrap="square" rtlCol="0">
            <a:spAutoFit/>
          </a:bodyPr>
          <a:lstStyle/>
          <a:p>
            <a:pPr algn="ctr"/>
            <a:r>
              <a:rPr lang="en-US" i="1" dirty="0">
                <a:latin typeface="Arial Nova" panose="020B0504020202020204" pitchFamily="34" charset="0"/>
              </a:rPr>
              <a:t>**The total cost ($3,800) can very based on the year you are referring to**</a:t>
            </a:r>
          </a:p>
        </p:txBody>
      </p:sp>
      <p:sp>
        <p:nvSpPr>
          <p:cNvPr id="19" name="TextBox 18">
            <a:extLst>
              <a:ext uri="{FF2B5EF4-FFF2-40B4-BE49-F238E27FC236}">
                <a16:creationId xmlns:a16="http://schemas.microsoft.com/office/drawing/2014/main" id="{D09C211B-9D2A-4EAD-AD60-FA9D3531FD59}"/>
              </a:ext>
            </a:extLst>
          </p:cNvPr>
          <p:cNvSpPr txBox="1"/>
          <p:nvPr/>
        </p:nvSpPr>
        <p:spPr>
          <a:xfrm>
            <a:off x="4133850" y="2224409"/>
            <a:ext cx="5257794" cy="523220"/>
          </a:xfrm>
          <a:prstGeom prst="rect">
            <a:avLst/>
          </a:prstGeom>
          <a:noFill/>
        </p:spPr>
        <p:txBody>
          <a:bodyPr wrap="square" rtlCol="0">
            <a:spAutoFit/>
          </a:bodyPr>
          <a:lstStyle/>
          <a:p>
            <a:pPr algn="ctr"/>
            <a:r>
              <a:rPr lang="en-US" sz="2800" b="1" i="1" u="sng">
                <a:solidFill>
                  <a:srgbClr val="FF0000"/>
                </a:solidFill>
                <a:latin typeface="Arial Nova" panose="020B0504020202020204" pitchFamily="34" charset="0"/>
              </a:rPr>
              <a:t>Coverage Gap/Donut Hole</a:t>
            </a:r>
          </a:p>
        </p:txBody>
      </p:sp>
      <p:sp>
        <p:nvSpPr>
          <p:cNvPr id="4" name="TextBox 3">
            <a:extLst>
              <a:ext uri="{FF2B5EF4-FFF2-40B4-BE49-F238E27FC236}">
                <a16:creationId xmlns:a16="http://schemas.microsoft.com/office/drawing/2014/main" id="{2E9BBE1E-C666-4F40-9C1F-90BBD1D60A6C}"/>
              </a:ext>
            </a:extLst>
          </p:cNvPr>
          <p:cNvSpPr txBox="1"/>
          <p:nvPr/>
        </p:nvSpPr>
        <p:spPr>
          <a:xfrm>
            <a:off x="9391644" y="3162298"/>
            <a:ext cx="1114403" cy="369332"/>
          </a:xfrm>
          <a:prstGeom prst="rect">
            <a:avLst/>
          </a:prstGeom>
          <a:noFill/>
        </p:spPr>
        <p:txBody>
          <a:bodyPr wrap="square" rtlCol="0">
            <a:spAutoFit/>
          </a:bodyPr>
          <a:lstStyle/>
          <a:p>
            <a:r>
              <a:rPr lang="en-US" b="1" i="1">
                <a:solidFill>
                  <a:srgbClr val="FF0000"/>
                </a:solidFill>
                <a:highlight>
                  <a:srgbClr val="FFFF00"/>
                </a:highlight>
                <a:latin typeface="Arial Nova" panose="020B0504020202020204" pitchFamily="34" charset="0"/>
              </a:rPr>
              <a:t>$6,000*</a:t>
            </a:r>
          </a:p>
        </p:txBody>
      </p:sp>
      <p:sp>
        <p:nvSpPr>
          <p:cNvPr id="5" name="TextBox 4">
            <a:extLst>
              <a:ext uri="{FF2B5EF4-FFF2-40B4-BE49-F238E27FC236}">
                <a16:creationId xmlns:a16="http://schemas.microsoft.com/office/drawing/2014/main" id="{99F01A7B-FE15-42C0-ABDC-A99F8D694670}"/>
              </a:ext>
            </a:extLst>
          </p:cNvPr>
          <p:cNvSpPr txBox="1"/>
          <p:nvPr/>
        </p:nvSpPr>
        <p:spPr>
          <a:xfrm>
            <a:off x="4133850" y="4884984"/>
            <a:ext cx="3287799" cy="369332"/>
          </a:xfrm>
          <a:prstGeom prst="rect">
            <a:avLst/>
          </a:prstGeom>
          <a:noFill/>
        </p:spPr>
        <p:txBody>
          <a:bodyPr wrap="square" rtlCol="0">
            <a:spAutoFit/>
          </a:bodyPr>
          <a:lstStyle/>
          <a:p>
            <a:r>
              <a:rPr lang="en-US" b="1">
                <a:latin typeface="Arial Nova" panose="020B0504020202020204" pitchFamily="34" charset="0"/>
              </a:rPr>
              <a:t>*Cost is just under $6,000</a:t>
            </a:r>
          </a:p>
        </p:txBody>
      </p:sp>
      <p:grpSp>
        <p:nvGrpSpPr>
          <p:cNvPr id="20" name="Group 19">
            <a:extLst>
              <a:ext uri="{FF2B5EF4-FFF2-40B4-BE49-F238E27FC236}">
                <a16:creationId xmlns:a16="http://schemas.microsoft.com/office/drawing/2014/main" id="{F1772FB4-D8FF-404F-81EF-B48326F95350}"/>
              </a:ext>
            </a:extLst>
          </p:cNvPr>
          <p:cNvGrpSpPr/>
          <p:nvPr/>
        </p:nvGrpSpPr>
        <p:grpSpPr>
          <a:xfrm>
            <a:off x="9182401" y="6078477"/>
            <a:ext cx="2810126" cy="707886"/>
            <a:chOff x="8259015" y="5981699"/>
            <a:chExt cx="2810126" cy="707886"/>
          </a:xfrm>
        </p:grpSpPr>
        <p:pic>
          <p:nvPicPr>
            <p:cNvPr id="24" name="Picture 23">
              <a:extLst>
                <a:ext uri="{FF2B5EF4-FFF2-40B4-BE49-F238E27FC236}">
                  <a16:creationId xmlns:a16="http://schemas.microsoft.com/office/drawing/2014/main" id="{F19B2406-4584-4D37-B79C-2DC488897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5" name="TextBox 24">
              <a:extLst>
                <a:ext uri="{FF2B5EF4-FFF2-40B4-BE49-F238E27FC236}">
                  <a16:creationId xmlns:a16="http://schemas.microsoft.com/office/drawing/2014/main" id="{07CAF417-F40C-482A-898B-97B8E37B20C5}"/>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11409237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3" name="TextBox 12">
            <a:extLst>
              <a:ext uri="{FF2B5EF4-FFF2-40B4-BE49-F238E27FC236}">
                <a16:creationId xmlns:a16="http://schemas.microsoft.com/office/drawing/2014/main" id="{421FBFC2-D158-6843-BF0C-1779CC524DF3}"/>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14" name="TextBox 13">
            <a:extLst>
              <a:ext uri="{FF2B5EF4-FFF2-40B4-BE49-F238E27FC236}">
                <a16:creationId xmlns:a16="http://schemas.microsoft.com/office/drawing/2014/main" id="{3842C54D-2835-5E47-BA09-7E33D8FCB72E}"/>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15" name="TextBox 14">
            <a:extLst>
              <a:ext uri="{FF2B5EF4-FFF2-40B4-BE49-F238E27FC236}">
                <a16:creationId xmlns:a16="http://schemas.microsoft.com/office/drawing/2014/main" id="{FC47331E-7744-B742-B197-D449AA21DA1F}"/>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19" name="Group 18">
            <a:extLst>
              <a:ext uri="{FF2B5EF4-FFF2-40B4-BE49-F238E27FC236}">
                <a16:creationId xmlns:a16="http://schemas.microsoft.com/office/drawing/2014/main" id="{ADCA9FE9-0428-422B-AE8F-C2EEFBA55B77}"/>
              </a:ext>
            </a:extLst>
          </p:cNvPr>
          <p:cNvGrpSpPr/>
          <p:nvPr/>
        </p:nvGrpSpPr>
        <p:grpSpPr>
          <a:xfrm>
            <a:off x="8975499" y="6005447"/>
            <a:ext cx="2810126" cy="707886"/>
            <a:chOff x="8259015" y="5981699"/>
            <a:chExt cx="2810126" cy="707886"/>
          </a:xfrm>
        </p:grpSpPr>
        <p:pic>
          <p:nvPicPr>
            <p:cNvPr id="20" name="Picture 19">
              <a:extLst>
                <a:ext uri="{FF2B5EF4-FFF2-40B4-BE49-F238E27FC236}">
                  <a16:creationId xmlns:a16="http://schemas.microsoft.com/office/drawing/2014/main" id="{499E4FB6-56F2-4D6B-8C8B-16A3DE1F2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1" name="TextBox 20">
              <a:extLst>
                <a:ext uri="{FF2B5EF4-FFF2-40B4-BE49-F238E27FC236}">
                  <a16:creationId xmlns:a16="http://schemas.microsoft.com/office/drawing/2014/main" id="{5524F15A-0864-4961-9DEF-143FD0191F3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41446896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E33C-837E-4375-8F67-64A245128BB6}"/>
              </a:ext>
            </a:extLst>
          </p:cNvPr>
          <p:cNvSpPr>
            <a:spLocks noGrp="1"/>
          </p:cNvSpPr>
          <p:nvPr>
            <p:ph type="title"/>
          </p:nvPr>
        </p:nvSpPr>
        <p:spPr/>
        <p:txBody>
          <a:bodyPr/>
          <a:lstStyle/>
          <a:p>
            <a:pPr algn="ctr"/>
            <a: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t>Drug Coverage: Phase 2</a:t>
            </a:r>
            <a:br>
              <a:rPr lang="en-US" sz="48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t>Coverage Gap/ Donut Hole</a:t>
            </a:r>
            <a:br>
              <a:rPr lang="en-US" sz="2000" b="1" u="sng">
                <a:solidFill>
                  <a:prstClr val="black"/>
                </a:solidFill>
                <a:effectLst>
                  <a:outerShdw blurRad="38100" dist="38100" dir="2700000" algn="tl">
                    <a:srgbClr val="000000">
                      <a:alpha val="43137"/>
                    </a:srgbClr>
                  </a:outerShdw>
                </a:effectLst>
                <a:latin typeface="Arial Nova" panose="020B0504020202020204" pitchFamily="34" charset="0"/>
              </a:rPr>
            </a:br>
            <a:r>
              <a:rPr lang="en-US" sz="1000" b="1" i="1">
                <a:solidFill>
                  <a:prstClr val="black"/>
                </a:solidFill>
                <a:effectLst>
                  <a:outerShdw blurRad="38100" dist="38100" dir="2700000" algn="tl">
                    <a:srgbClr val="000000">
                      <a:alpha val="43137"/>
                    </a:srgbClr>
                  </a:outerShdw>
                </a:effectLst>
                <a:latin typeface="Arial Nova" panose="020B0504020202020204" pitchFamily="34" charset="0"/>
              </a:rPr>
              <a:t>-not as delicious as it sounds-</a:t>
            </a:r>
            <a:endParaRPr lang="en-US"/>
          </a:p>
        </p:txBody>
      </p:sp>
      <p:sp>
        <p:nvSpPr>
          <p:cNvPr id="3" name="Content Placeholder 2">
            <a:extLst>
              <a:ext uri="{FF2B5EF4-FFF2-40B4-BE49-F238E27FC236}">
                <a16:creationId xmlns:a16="http://schemas.microsoft.com/office/drawing/2014/main" id="{E3DA38C1-E7B2-4C06-94CD-0E4536DAECD8}"/>
              </a:ext>
            </a:extLst>
          </p:cNvPr>
          <p:cNvSpPr>
            <a:spLocks noGrp="1"/>
          </p:cNvSpPr>
          <p:nvPr>
            <p:ph idx="1"/>
          </p:nvPr>
        </p:nvSpPr>
        <p:spPr/>
        <p:txBody>
          <a:bodyPr anchor="ctr"/>
          <a:lstStyle/>
          <a:p>
            <a:pPr>
              <a:lnSpc>
                <a:spcPct val="200000"/>
              </a:lnSpc>
            </a:pPr>
            <a:r>
              <a:rPr lang="en-US" b="1">
                <a:latin typeface="Arial Nova" panose="020B0504020202020204" pitchFamily="34" charset="0"/>
              </a:rPr>
              <a:t>Patient is roughly $10,000 deep in medication costs</a:t>
            </a:r>
          </a:p>
          <a:p>
            <a:pPr>
              <a:lnSpc>
                <a:spcPct val="200000"/>
              </a:lnSpc>
            </a:pPr>
            <a:r>
              <a:rPr lang="en-US" b="1">
                <a:latin typeface="Arial Nova" panose="020B0504020202020204" pitchFamily="34" charset="0"/>
              </a:rPr>
              <a:t>In the coverage gap, if the client makes it all the way through, they will spend approximately $2,400 out of pocket during the coverage gap phase alone.</a:t>
            </a:r>
          </a:p>
        </p:txBody>
      </p:sp>
      <p:grpSp>
        <p:nvGrpSpPr>
          <p:cNvPr id="8" name="Group 7">
            <a:extLst>
              <a:ext uri="{FF2B5EF4-FFF2-40B4-BE49-F238E27FC236}">
                <a16:creationId xmlns:a16="http://schemas.microsoft.com/office/drawing/2014/main" id="{E31B3526-734C-48AE-A4E5-00E2ADFE480F}"/>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1828222D-4E27-4BDB-B4A4-8DFCF88785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2F0B3490-5D27-4498-AD83-2993AF791B05}"/>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465282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BBE29A-5556-41B4-A8CC-F9149EC71884}"/>
              </a:ext>
            </a:extLst>
          </p:cNvPr>
          <p:cNvSpPr>
            <a:spLocks noGrp="1"/>
          </p:cNvSpPr>
          <p:nvPr>
            <p:ph type="title"/>
          </p:nvPr>
        </p:nvSpPr>
        <p:spPr>
          <a:xfrm>
            <a:off x="6991354" y="2132490"/>
            <a:ext cx="4805996" cy="1401448"/>
          </a:xfrm>
        </p:spPr>
        <p:txBody>
          <a:bodyPr vert="horz" lIns="91440" tIns="45720" rIns="91440" bIns="45720" rtlCol="0" anchor="t">
            <a:noAutofit/>
          </a:bodyPr>
          <a:lstStyle/>
          <a:p>
            <a:pPr algn="ctr"/>
            <a:r>
              <a:rPr lang="en-US" b="1" u="sng" dirty="0">
                <a:solidFill>
                  <a:srgbClr val="000000"/>
                </a:solidFill>
                <a:effectLst>
                  <a:outerShdw blurRad="38100" dist="38100" dir="2700000" algn="tl">
                    <a:srgbClr val="000000">
                      <a:alpha val="43137"/>
                    </a:srgbClr>
                  </a:outerShdw>
                </a:effectLst>
                <a:latin typeface="Arial Nova" panose="020B0504020202020204" pitchFamily="34" charset="0"/>
              </a:rPr>
              <a:t>Drug Coverage: Phase 3</a:t>
            </a:r>
          </a:p>
        </p:txBody>
      </p:sp>
      <p:sp>
        <p:nvSpPr>
          <p:cNvPr id="5" name="Text Placeholder 4">
            <a:extLst>
              <a:ext uri="{FF2B5EF4-FFF2-40B4-BE49-F238E27FC236}">
                <a16:creationId xmlns:a16="http://schemas.microsoft.com/office/drawing/2014/main" id="{C90B7DE0-044C-4BFC-A4F6-41AB05D880A7}"/>
              </a:ext>
            </a:extLst>
          </p:cNvPr>
          <p:cNvSpPr>
            <a:spLocks noGrp="1"/>
          </p:cNvSpPr>
          <p:nvPr>
            <p:ph type="body" idx="1"/>
          </p:nvPr>
        </p:nvSpPr>
        <p:spPr>
          <a:xfrm>
            <a:off x="6991659" y="4570544"/>
            <a:ext cx="4805691" cy="838831"/>
          </a:xfrm>
        </p:spPr>
        <p:txBody>
          <a:bodyPr vert="horz" lIns="91440" tIns="45720" rIns="91440" bIns="45720" rtlCol="0" anchor="b">
            <a:normAutofit/>
          </a:bodyPr>
          <a:lstStyle/>
          <a:p>
            <a:pPr algn="ctr"/>
            <a:r>
              <a:rPr lang="en-US" sz="2800" b="1" dirty="0">
                <a:solidFill>
                  <a:prstClr val="black"/>
                </a:solidFill>
                <a:effectLst>
                  <a:outerShdw blurRad="38100" dist="38100" dir="2700000" algn="tl">
                    <a:srgbClr val="000000">
                      <a:alpha val="43137"/>
                    </a:srgbClr>
                  </a:outerShdw>
                </a:effectLst>
                <a:latin typeface="Arial Nova" panose="020B0504020202020204" pitchFamily="34" charset="0"/>
              </a:rPr>
              <a:t>Catastrophic Stage</a:t>
            </a:r>
            <a:endParaRPr lang="en-US" sz="2800" dirty="0">
              <a:solidFill>
                <a:srgbClr val="000000"/>
              </a:solidFill>
            </a:endParaRPr>
          </a:p>
        </p:txBody>
      </p:sp>
      <p:grpSp>
        <p:nvGrpSpPr>
          <p:cNvPr id="7" name="Group 6">
            <a:extLst>
              <a:ext uri="{FF2B5EF4-FFF2-40B4-BE49-F238E27FC236}">
                <a16:creationId xmlns:a16="http://schemas.microsoft.com/office/drawing/2014/main" id="{A6C85E57-D337-4887-B9E2-645A15B958F4}"/>
              </a:ext>
            </a:extLst>
          </p:cNvPr>
          <p:cNvGrpSpPr/>
          <p:nvPr/>
        </p:nvGrpSpPr>
        <p:grpSpPr>
          <a:xfrm>
            <a:off x="333750" y="2132490"/>
            <a:ext cx="6943350" cy="3070070"/>
            <a:chOff x="8259015" y="5981699"/>
            <a:chExt cx="2785194" cy="728760"/>
          </a:xfrm>
        </p:grpSpPr>
        <p:pic>
          <p:nvPicPr>
            <p:cNvPr id="8" name="Picture 7">
              <a:extLst>
                <a:ext uri="{FF2B5EF4-FFF2-40B4-BE49-F238E27FC236}">
                  <a16:creationId xmlns:a16="http://schemas.microsoft.com/office/drawing/2014/main" id="{891FD637-AC53-4B18-8E69-74B385FB5A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428819" cy="701041"/>
            </a:xfrm>
            <a:prstGeom prst="rect">
              <a:avLst/>
            </a:prstGeom>
          </p:spPr>
        </p:pic>
        <p:sp>
          <p:nvSpPr>
            <p:cNvPr id="9" name="TextBox 8">
              <a:extLst>
                <a:ext uri="{FF2B5EF4-FFF2-40B4-BE49-F238E27FC236}">
                  <a16:creationId xmlns:a16="http://schemas.microsoft.com/office/drawing/2014/main" id="{2BBD8552-D7DF-454E-89DB-E2D491B87772}"/>
                </a:ext>
              </a:extLst>
            </p:cNvPr>
            <p:cNvSpPr txBox="1"/>
            <p:nvPr/>
          </p:nvSpPr>
          <p:spPr>
            <a:xfrm>
              <a:off x="9687834" y="5981699"/>
              <a:ext cx="1356375" cy="728760"/>
            </a:xfrm>
            <a:prstGeom prst="rect">
              <a:avLst/>
            </a:prstGeom>
            <a:solidFill>
              <a:srgbClr val="002060"/>
            </a:solidFill>
          </p:spPr>
          <p:txBody>
            <a:bodyPr wrap="square" rtlCol="0">
              <a:spAutoFit/>
            </a:bodyPr>
            <a:lstStyle/>
            <a:p>
              <a:pPr algn="ctr"/>
              <a:endParaRPr lang="en-US" sz="1400" dirty="0">
                <a:solidFill>
                  <a:schemeClr val="bg1"/>
                </a:solidFill>
              </a:endParaRPr>
            </a:p>
            <a:p>
              <a:pPr algn="ctr"/>
              <a:r>
                <a:rPr lang="en-US" sz="2400" dirty="0">
                  <a:solidFill>
                    <a:schemeClr val="bg1"/>
                  </a:solidFill>
                </a:rPr>
                <a:t>Where</a:t>
              </a:r>
            </a:p>
            <a:p>
              <a:endParaRPr lang="en-US" sz="1400" i="1" dirty="0">
                <a:solidFill>
                  <a:schemeClr val="bg1"/>
                </a:solidFill>
              </a:endParaRPr>
            </a:p>
            <a:p>
              <a:endParaRPr lang="en-US" sz="1000" i="1" dirty="0">
                <a:solidFill>
                  <a:schemeClr val="bg1"/>
                </a:solidFill>
              </a:endParaRPr>
            </a:p>
            <a:p>
              <a:endParaRPr lang="en-US" sz="1400" i="1" dirty="0">
                <a:solidFill>
                  <a:schemeClr val="bg1"/>
                </a:solidFill>
              </a:endParaRPr>
            </a:p>
            <a:p>
              <a:r>
                <a:rPr lang="en-US" sz="3200" i="1" dirty="0">
                  <a:solidFill>
                    <a:schemeClr val="bg1"/>
                  </a:solidFill>
                </a:rPr>
                <a:t>Seniors R Seniority</a:t>
              </a:r>
            </a:p>
            <a:p>
              <a:endParaRPr lang="en-US" sz="3200" i="1" dirty="0">
                <a:solidFill>
                  <a:schemeClr val="bg1"/>
                </a:solidFill>
              </a:endParaRPr>
            </a:p>
            <a:p>
              <a:endParaRPr lang="en-US" sz="3200" i="1" dirty="0">
                <a:solidFill>
                  <a:schemeClr val="bg1"/>
                </a:solidFill>
              </a:endParaRPr>
            </a:p>
            <a:p>
              <a:endParaRPr lang="en-US" sz="1100" i="1" dirty="0">
                <a:solidFill>
                  <a:schemeClr val="bg1"/>
                </a:solidFill>
              </a:endParaRPr>
            </a:p>
            <a:p>
              <a:endParaRPr lang="en-US" sz="1050" dirty="0">
                <a:solidFill>
                  <a:schemeClr val="bg1"/>
                </a:solidFill>
              </a:endParaRPr>
            </a:p>
          </p:txBody>
        </p:sp>
      </p:grpSp>
    </p:spTree>
    <p:extLst>
      <p:ext uri="{BB962C8B-B14F-4D97-AF65-F5344CB8AC3E}">
        <p14:creationId xmlns:p14="http://schemas.microsoft.com/office/powerpoint/2010/main" val="19604076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7D966-B5EA-4DA4-ABC7-08029D99B046}"/>
              </a:ext>
            </a:extLst>
          </p:cNvPr>
          <p:cNvSpPr>
            <a:spLocks noGrp="1"/>
          </p:cNvSpPr>
          <p:nvPr>
            <p:ph type="title"/>
          </p:nvPr>
        </p:nvSpPr>
        <p:spPr/>
        <p:txBody>
          <a:bodyPr>
            <a:normAutofit/>
          </a:bodyPr>
          <a:lstStyle/>
          <a:p>
            <a:pPr algn="ctr"/>
            <a:r>
              <a:rPr lang="en-US" sz="5300" b="1" u="sng">
                <a:solidFill>
                  <a:srgbClr val="000000"/>
                </a:solidFill>
                <a:effectLst>
                  <a:outerShdw blurRad="38100" dist="38100" dir="2700000" algn="tl">
                    <a:srgbClr val="000000">
                      <a:alpha val="43137"/>
                    </a:srgbClr>
                  </a:outerShdw>
                </a:effectLst>
                <a:latin typeface="Arial Nova" panose="020B0504020202020204" pitchFamily="34" charset="0"/>
              </a:rPr>
              <a:t>Drug Coverage: Phase 3</a:t>
            </a:r>
            <a:br>
              <a:rPr lang="en-US" sz="5300" b="1" u="sng">
                <a:solidFill>
                  <a:srgbClr val="000000"/>
                </a:solidFill>
                <a:effectLst>
                  <a:outerShdw blurRad="38100" dist="38100" dir="2700000" algn="tl">
                    <a:srgbClr val="000000">
                      <a:alpha val="43137"/>
                    </a:srgbClr>
                  </a:outerShdw>
                </a:effectLst>
                <a:latin typeface="Arial Nova" panose="020B0504020202020204" pitchFamily="34" charset="0"/>
              </a:rPr>
            </a:br>
            <a:r>
              <a:rPr lang="en-US" sz="2200" b="1">
                <a:solidFill>
                  <a:srgbClr val="000000"/>
                </a:solidFill>
                <a:effectLst>
                  <a:outerShdw blurRad="38100" dist="38100" dir="2700000" algn="tl">
                    <a:srgbClr val="000000">
                      <a:alpha val="43137"/>
                    </a:srgbClr>
                  </a:outerShdw>
                </a:effectLst>
                <a:latin typeface="Arial Nova" panose="020B0504020202020204" pitchFamily="34" charset="0"/>
              </a:rPr>
              <a:t>Catastrophic Stage</a:t>
            </a:r>
            <a:endParaRPr lang="en-US" sz="4800"/>
          </a:p>
        </p:txBody>
      </p:sp>
      <p:sp>
        <p:nvSpPr>
          <p:cNvPr id="3" name="Content Placeholder 2">
            <a:extLst>
              <a:ext uri="{FF2B5EF4-FFF2-40B4-BE49-F238E27FC236}">
                <a16:creationId xmlns:a16="http://schemas.microsoft.com/office/drawing/2014/main" id="{31411A69-4F9E-4B8A-A143-640A31E487C9}"/>
              </a:ext>
            </a:extLst>
          </p:cNvPr>
          <p:cNvSpPr>
            <a:spLocks noGrp="1"/>
          </p:cNvSpPr>
          <p:nvPr>
            <p:ph idx="1"/>
          </p:nvPr>
        </p:nvSpPr>
        <p:spPr/>
        <p:txBody>
          <a:bodyPr/>
          <a:lstStyle/>
          <a:p>
            <a:r>
              <a:rPr lang="en-US">
                <a:latin typeface="Arial Nova" panose="020B0504020202020204" pitchFamily="34" charset="0"/>
              </a:rPr>
              <a:t>The </a:t>
            </a:r>
            <a:r>
              <a:rPr lang="en-US" b="1" i="1" u="sng">
                <a:solidFill>
                  <a:schemeClr val="accent1"/>
                </a:solidFill>
                <a:highlight>
                  <a:srgbClr val="FFFF00"/>
                </a:highlight>
                <a:latin typeface="Arial Nova" panose="020B0504020202020204" pitchFamily="34" charset="0"/>
              </a:rPr>
              <a:t>Insurance Company</a:t>
            </a:r>
            <a:r>
              <a:rPr lang="en-US" b="1" i="1">
                <a:solidFill>
                  <a:schemeClr val="accent1"/>
                </a:solidFill>
                <a:highlight>
                  <a:srgbClr val="FFFF00"/>
                </a:highlight>
                <a:latin typeface="Arial Nova" panose="020B0504020202020204" pitchFamily="34" charset="0"/>
              </a:rPr>
              <a:t> </a:t>
            </a:r>
            <a:r>
              <a:rPr lang="en-US">
                <a:latin typeface="Arial Nova" panose="020B0504020202020204" pitchFamily="34" charset="0"/>
              </a:rPr>
              <a:t>and now </a:t>
            </a:r>
            <a:r>
              <a:rPr lang="en-US" b="1" i="1" u="sng">
                <a:solidFill>
                  <a:schemeClr val="accent1"/>
                </a:solidFill>
                <a:highlight>
                  <a:srgbClr val="FFFF00"/>
                </a:highlight>
                <a:latin typeface="Arial Nova" panose="020B0504020202020204" pitchFamily="34" charset="0"/>
              </a:rPr>
              <a:t>Social Security</a:t>
            </a:r>
            <a:r>
              <a:rPr lang="en-US" b="1" i="1">
                <a:solidFill>
                  <a:schemeClr val="accent1"/>
                </a:solidFill>
                <a:highlight>
                  <a:srgbClr val="FFFF00"/>
                </a:highlight>
                <a:latin typeface="Arial Nova" panose="020B0504020202020204" pitchFamily="34" charset="0"/>
              </a:rPr>
              <a:t> </a:t>
            </a:r>
            <a:r>
              <a:rPr lang="en-US">
                <a:latin typeface="Arial Nova" panose="020B0504020202020204" pitchFamily="34" charset="0"/>
              </a:rPr>
              <a:t>step in to help with cost.</a:t>
            </a:r>
          </a:p>
        </p:txBody>
      </p:sp>
      <p:cxnSp>
        <p:nvCxnSpPr>
          <p:cNvPr id="6" name="Straight Connector 5">
            <a:extLst>
              <a:ext uri="{FF2B5EF4-FFF2-40B4-BE49-F238E27FC236}">
                <a16:creationId xmlns:a16="http://schemas.microsoft.com/office/drawing/2014/main" id="{BFDBFB98-D5AA-43EE-90A9-426CAAF552C9}"/>
              </a:ext>
            </a:extLst>
          </p:cNvPr>
          <p:cNvCxnSpPr>
            <a:cxnSpLocks/>
          </p:cNvCxnSpPr>
          <p:nvPr/>
        </p:nvCxnSpPr>
        <p:spPr>
          <a:xfrm>
            <a:off x="1594338" y="2891692"/>
            <a:ext cx="0" cy="679939"/>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9A5082F-E111-49B2-ADCD-DDF5DAD78387}"/>
              </a:ext>
            </a:extLst>
          </p:cNvPr>
          <p:cNvCxnSpPr>
            <a:cxnSpLocks/>
          </p:cNvCxnSpPr>
          <p:nvPr/>
        </p:nvCxnSpPr>
        <p:spPr>
          <a:xfrm flipH="1" flipV="1">
            <a:off x="4415571" y="3231660"/>
            <a:ext cx="3928329" cy="21968"/>
          </a:xfrm>
          <a:prstGeom prst="line">
            <a:avLst/>
          </a:prstGeom>
          <a:ln w="127000">
            <a:head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08128E-76F8-41FD-84A9-AC51B652786C}"/>
              </a:ext>
            </a:extLst>
          </p:cNvPr>
          <p:cNvSpPr txBox="1"/>
          <p:nvPr/>
        </p:nvSpPr>
        <p:spPr>
          <a:xfrm>
            <a:off x="965689" y="3604372"/>
            <a:ext cx="1257298" cy="338554"/>
          </a:xfrm>
          <a:prstGeom prst="rect">
            <a:avLst/>
          </a:prstGeom>
          <a:noFill/>
        </p:spPr>
        <p:txBody>
          <a:bodyPr wrap="square" rtlCol="0">
            <a:spAutoFit/>
          </a:bodyPr>
          <a:lstStyle/>
          <a:p>
            <a:r>
              <a:rPr lang="en-US" sz="1600" b="1" i="1">
                <a:latin typeface="Arial Nova" panose="020B0504020202020204" pitchFamily="34" charset="0"/>
              </a:rPr>
              <a:t>January</a:t>
            </a:r>
            <a:r>
              <a:rPr lang="en-US" sz="1400" b="1" i="1">
                <a:latin typeface="Arial Nova" panose="020B0504020202020204" pitchFamily="34" charset="0"/>
              </a:rPr>
              <a:t> 1st</a:t>
            </a:r>
          </a:p>
        </p:txBody>
      </p:sp>
      <p:sp>
        <p:nvSpPr>
          <p:cNvPr id="15" name="TextBox 14">
            <a:extLst>
              <a:ext uri="{FF2B5EF4-FFF2-40B4-BE49-F238E27FC236}">
                <a16:creationId xmlns:a16="http://schemas.microsoft.com/office/drawing/2014/main" id="{B6B136CA-6E94-4D23-BC1C-A3F9FE030DC1}"/>
              </a:ext>
            </a:extLst>
          </p:cNvPr>
          <p:cNvSpPr txBox="1"/>
          <p:nvPr/>
        </p:nvSpPr>
        <p:spPr>
          <a:xfrm>
            <a:off x="2455378" y="3604372"/>
            <a:ext cx="1247765" cy="615553"/>
          </a:xfrm>
          <a:prstGeom prst="rect">
            <a:avLst/>
          </a:prstGeom>
          <a:noFill/>
        </p:spPr>
        <p:txBody>
          <a:bodyPr wrap="square" rtlCol="0">
            <a:spAutoFit/>
          </a:bodyPr>
          <a:lstStyle/>
          <a:p>
            <a:r>
              <a:rPr lang="en-US" sz="1600" b="1" i="1">
                <a:solidFill>
                  <a:srgbClr val="FF0000"/>
                </a:solidFill>
                <a:latin typeface="Arial Nova" panose="020B0504020202020204" pitchFamily="34" charset="0"/>
              </a:rPr>
              <a:t>$3,800**</a:t>
            </a:r>
          </a:p>
          <a:p>
            <a:endParaRPr lang="en-US"/>
          </a:p>
        </p:txBody>
      </p:sp>
      <p:sp>
        <p:nvSpPr>
          <p:cNvPr id="17" name="TextBox 16">
            <a:extLst>
              <a:ext uri="{FF2B5EF4-FFF2-40B4-BE49-F238E27FC236}">
                <a16:creationId xmlns:a16="http://schemas.microsoft.com/office/drawing/2014/main" id="{E4F1FB58-ACAC-44AD-8ED8-4E5D5CA2C137}"/>
              </a:ext>
            </a:extLst>
          </p:cNvPr>
          <p:cNvSpPr txBox="1"/>
          <p:nvPr/>
        </p:nvSpPr>
        <p:spPr>
          <a:xfrm>
            <a:off x="3840165" y="3604372"/>
            <a:ext cx="1390650" cy="338554"/>
          </a:xfrm>
          <a:prstGeom prst="rect">
            <a:avLst/>
          </a:prstGeom>
          <a:noFill/>
        </p:spPr>
        <p:txBody>
          <a:bodyPr wrap="square" rtlCol="0">
            <a:spAutoFit/>
          </a:bodyPr>
          <a:lstStyle/>
          <a:p>
            <a:pPr lvl="0"/>
            <a:r>
              <a:rPr lang="en-US" sz="1600" b="1" i="1">
                <a:solidFill>
                  <a:srgbClr val="FF0000"/>
                </a:solidFill>
                <a:highlight>
                  <a:srgbClr val="FFFF00"/>
                </a:highlight>
                <a:latin typeface="Arial Nova" panose="020B0504020202020204" pitchFamily="34" charset="0"/>
              </a:rPr>
              <a:t>$6,000*</a:t>
            </a:r>
          </a:p>
        </p:txBody>
      </p:sp>
      <p:cxnSp>
        <p:nvCxnSpPr>
          <p:cNvPr id="19" name="Straight Connector 18">
            <a:extLst>
              <a:ext uri="{FF2B5EF4-FFF2-40B4-BE49-F238E27FC236}">
                <a16:creationId xmlns:a16="http://schemas.microsoft.com/office/drawing/2014/main" id="{71088E0B-830D-4A36-80CB-20053DB3F9FD}"/>
              </a:ext>
            </a:extLst>
          </p:cNvPr>
          <p:cNvCxnSpPr/>
          <p:nvPr/>
        </p:nvCxnSpPr>
        <p:spPr>
          <a:xfrm>
            <a:off x="1594338" y="3231661"/>
            <a:ext cx="1363784"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4877A8F-A94C-45CE-90F8-EEF2DBD8A7F9}"/>
              </a:ext>
            </a:extLst>
          </p:cNvPr>
          <p:cNvCxnSpPr>
            <a:cxnSpLocks/>
          </p:cNvCxnSpPr>
          <p:nvPr/>
        </p:nvCxnSpPr>
        <p:spPr>
          <a:xfrm>
            <a:off x="2958122" y="2891692"/>
            <a:ext cx="0" cy="679939"/>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33E7A06-2774-44DF-80DE-0DAF735F7E55}"/>
              </a:ext>
            </a:extLst>
          </p:cNvPr>
          <p:cNvCxnSpPr/>
          <p:nvPr/>
        </p:nvCxnSpPr>
        <p:spPr>
          <a:xfrm>
            <a:off x="2996103" y="3231661"/>
            <a:ext cx="1363784" cy="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8F1BAD-F3E9-4599-AD45-4A60781114AD}"/>
              </a:ext>
            </a:extLst>
          </p:cNvPr>
          <p:cNvCxnSpPr>
            <a:cxnSpLocks/>
          </p:cNvCxnSpPr>
          <p:nvPr/>
        </p:nvCxnSpPr>
        <p:spPr>
          <a:xfrm>
            <a:off x="4359887" y="2891691"/>
            <a:ext cx="0" cy="679939"/>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43BB752-84F1-4D1F-9079-0D3595180C40}"/>
              </a:ext>
            </a:extLst>
          </p:cNvPr>
          <p:cNvSpPr txBox="1"/>
          <p:nvPr/>
        </p:nvSpPr>
        <p:spPr>
          <a:xfrm>
            <a:off x="1605582" y="2801482"/>
            <a:ext cx="1247764" cy="400110"/>
          </a:xfrm>
          <a:prstGeom prst="rect">
            <a:avLst/>
          </a:prstGeom>
          <a:noFill/>
        </p:spPr>
        <p:txBody>
          <a:bodyPr wrap="square" rtlCol="0">
            <a:spAutoFit/>
          </a:bodyPr>
          <a:lstStyle/>
          <a:p>
            <a:pPr algn="ctr"/>
            <a:r>
              <a:rPr lang="en-US" sz="2000" b="1" i="1" u="sng">
                <a:latin typeface="Arial Nova" panose="020B0504020202020204" pitchFamily="34" charset="0"/>
              </a:rPr>
              <a:t>1.Copay</a:t>
            </a:r>
          </a:p>
        </p:txBody>
      </p:sp>
      <p:sp>
        <p:nvSpPr>
          <p:cNvPr id="22" name="TextBox 21">
            <a:extLst>
              <a:ext uri="{FF2B5EF4-FFF2-40B4-BE49-F238E27FC236}">
                <a16:creationId xmlns:a16="http://schemas.microsoft.com/office/drawing/2014/main" id="{E00DDDF5-7D15-4943-AA53-BA3BD83A18A1}"/>
              </a:ext>
            </a:extLst>
          </p:cNvPr>
          <p:cNvSpPr txBox="1"/>
          <p:nvPr/>
        </p:nvSpPr>
        <p:spPr>
          <a:xfrm>
            <a:off x="3062899" y="2801481"/>
            <a:ext cx="1192211" cy="400110"/>
          </a:xfrm>
          <a:prstGeom prst="rect">
            <a:avLst/>
          </a:prstGeom>
          <a:noFill/>
        </p:spPr>
        <p:txBody>
          <a:bodyPr wrap="square" rtlCol="0">
            <a:spAutoFit/>
          </a:bodyPr>
          <a:lstStyle/>
          <a:p>
            <a:pPr algn="ctr"/>
            <a:r>
              <a:rPr lang="en-US" sz="2000" b="1" i="1" u="sng">
                <a:solidFill>
                  <a:srgbClr val="FF0000"/>
                </a:solidFill>
                <a:latin typeface="Arial Nova" panose="020B0504020202020204" pitchFamily="34" charset="0"/>
              </a:rPr>
              <a:t>2. Gap</a:t>
            </a:r>
          </a:p>
        </p:txBody>
      </p:sp>
      <p:sp>
        <p:nvSpPr>
          <p:cNvPr id="26" name="TextBox 25">
            <a:extLst>
              <a:ext uri="{FF2B5EF4-FFF2-40B4-BE49-F238E27FC236}">
                <a16:creationId xmlns:a16="http://schemas.microsoft.com/office/drawing/2014/main" id="{58371ED0-8B80-4952-8C48-581B9B60E095}"/>
              </a:ext>
            </a:extLst>
          </p:cNvPr>
          <p:cNvSpPr txBox="1"/>
          <p:nvPr/>
        </p:nvSpPr>
        <p:spPr>
          <a:xfrm>
            <a:off x="4681536" y="2801481"/>
            <a:ext cx="2919411" cy="400110"/>
          </a:xfrm>
          <a:prstGeom prst="rect">
            <a:avLst/>
          </a:prstGeom>
          <a:noFill/>
        </p:spPr>
        <p:txBody>
          <a:bodyPr wrap="square" rtlCol="0">
            <a:spAutoFit/>
          </a:bodyPr>
          <a:lstStyle/>
          <a:p>
            <a:r>
              <a:rPr lang="en-US" sz="2000" b="1" i="1" u="sng">
                <a:solidFill>
                  <a:schemeClr val="accent1"/>
                </a:solidFill>
                <a:latin typeface="Arial Nova" panose="020B0504020202020204" pitchFamily="34" charset="0"/>
              </a:rPr>
              <a:t>3. Catastrophic Stage</a:t>
            </a:r>
          </a:p>
        </p:txBody>
      </p:sp>
      <p:sp>
        <p:nvSpPr>
          <p:cNvPr id="27" name="TextBox 26">
            <a:extLst>
              <a:ext uri="{FF2B5EF4-FFF2-40B4-BE49-F238E27FC236}">
                <a16:creationId xmlns:a16="http://schemas.microsoft.com/office/drawing/2014/main" id="{DF75D962-D8CA-4D25-9E73-994F2AB48246}"/>
              </a:ext>
            </a:extLst>
          </p:cNvPr>
          <p:cNvSpPr txBox="1"/>
          <p:nvPr/>
        </p:nvSpPr>
        <p:spPr>
          <a:xfrm>
            <a:off x="1215172" y="4759669"/>
            <a:ext cx="5565239" cy="1077218"/>
          </a:xfrm>
          <a:prstGeom prst="rect">
            <a:avLst/>
          </a:prstGeom>
          <a:noFill/>
        </p:spPr>
        <p:txBody>
          <a:bodyPr wrap="square" rtlCol="0">
            <a:spAutoFit/>
          </a:bodyPr>
          <a:lstStyle/>
          <a:p>
            <a:pPr algn="ctr"/>
            <a:r>
              <a:rPr lang="en-US" sz="2800" b="1" u="sng">
                <a:effectLst>
                  <a:outerShdw blurRad="38100" dist="38100" dir="2700000" algn="tl">
                    <a:srgbClr val="000000">
                      <a:alpha val="43137"/>
                    </a:srgbClr>
                  </a:outerShdw>
                </a:effectLst>
                <a:latin typeface="Arial Nova" panose="020B0504020202020204" pitchFamily="34" charset="0"/>
                <a:cs typeface="Arial" panose="020B0604020202020204" pitchFamily="34" charset="0"/>
              </a:rPr>
              <a:t>Cost Limits are set in place for:</a:t>
            </a:r>
          </a:p>
          <a:p>
            <a:pPr marL="285750" indent="-285750">
              <a:buFont typeface="Arial" panose="020B0604020202020204" pitchFamily="34" charset="0"/>
              <a:buChar char="•"/>
            </a:pPr>
            <a:r>
              <a:rPr lang="en-US">
                <a:latin typeface="Arial Nova" panose="020B0504020202020204" pitchFamily="34" charset="0"/>
              </a:rPr>
              <a:t>Generic Drugs</a:t>
            </a:r>
          </a:p>
          <a:p>
            <a:pPr marL="285750" indent="-285750">
              <a:buFont typeface="Arial" panose="020B0604020202020204" pitchFamily="34" charset="0"/>
              <a:buChar char="•"/>
            </a:pPr>
            <a:r>
              <a:rPr lang="en-US">
                <a:latin typeface="Arial Nova" panose="020B0504020202020204" pitchFamily="34" charset="0"/>
              </a:rPr>
              <a:t>Brand Name Drugs</a:t>
            </a:r>
          </a:p>
        </p:txBody>
      </p:sp>
      <p:grpSp>
        <p:nvGrpSpPr>
          <p:cNvPr id="25" name="Group 24">
            <a:extLst>
              <a:ext uri="{FF2B5EF4-FFF2-40B4-BE49-F238E27FC236}">
                <a16:creationId xmlns:a16="http://schemas.microsoft.com/office/drawing/2014/main" id="{65DAD33B-5D09-4C9F-9419-22347FD8A3F3}"/>
              </a:ext>
            </a:extLst>
          </p:cNvPr>
          <p:cNvGrpSpPr/>
          <p:nvPr/>
        </p:nvGrpSpPr>
        <p:grpSpPr>
          <a:xfrm>
            <a:off x="9182401" y="6078477"/>
            <a:ext cx="2810126" cy="707886"/>
            <a:chOff x="8259015" y="5981699"/>
            <a:chExt cx="2810126" cy="707886"/>
          </a:xfrm>
        </p:grpSpPr>
        <p:pic>
          <p:nvPicPr>
            <p:cNvPr id="28" name="Picture 27">
              <a:extLst>
                <a:ext uri="{FF2B5EF4-FFF2-40B4-BE49-F238E27FC236}">
                  <a16:creationId xmlns:a16="http://schemas.microsoft.com/office/drawing/2014/main" id="{A5D2B47D-F10F-4B70-BFF6-35EDF82C46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9" name="TextBox 28">
              <a:extLst>
                <a:ext uri="{FF2B5EF4-FFF2-40B4-BE49-F238E27FC236}">
                  <a16:creationId xmlns:a16="http://schemas.microsoft.com/office/drawing/2014/main" id="{BD4B4DF8-8CA6-41AF-A574-7EDC2A3799A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3375099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6" grpId="0"/>
      <p:bldP spid="2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7D966-B5EA-4DA4-ABC7-08029D99B046}"/>
              </a:ext>
            </a:extLst>
          </p:cNvPr>
          <p:cNvSpPr>
            <a:spLocks noGrp="1"/>
          </p:cNvSpPr>
          <p:nvPr>
            <p:ph type="title"/>
          </p:nvPr>
        </p:nvSpPr>
        <p:spPr/>
        <p:txBody>
          <a:bodyPr>
            <a:normAutofit/>
          </a:bodyPr>
          <a:lstStyle/>
          <a:p>
            <a:pPr algn="ctr"/>
            <a:r>
              <a:rPr lang="en-US" sz="5300" b="1" u="sng">
                <a:solidFill>
                  <a:srgbClr val="000000"/>
                </a:solidFill>
                <a:effectLst>
                  <a:outerShdw blurRad="38100" dist="38100" dir="2700000" algn="tl">
                    <a:srgbClr val="000000">
                      <a:alpha val="43137"/>
                    </a:srgbClr>
                  </a:outerShdw>
                </a:effectLst>
                <a:latin typeface="Arial Nova" panose="020B0504020202020204" pitchFamily="34" charset="0"/>
              </a:rPr>
              <a:t>Drug Coverage: Phase 3</a:t>
            </a:r>
            <a:br>
              <a:rPr lang="en-US" sz="5300" b="1" u="sng">
                <a:solidFill>
                  <a:srgbClr val="000000"/>
                </a:solidFill>
                <a:effectLst>
                  <a:outerShdw blurRad="38100" dist="38100" dir="2700000" algn="tl">
                    <a:srgbClr val="000000">
                      <a:alpha val="43137"/>
                    </a:srgbClr>
                  </a:outerShdw>
                </a:effectLst>
                <a:latin typeface="Arial Nova" panose="020B0504020202020204" pitchFamily="34" charset="0"/>
              </a:rPr>
            </a:br>
            <a:r>
              <a:rPr lang="en-US" sz="2200" b="1">
                <a:solidFill>
                  <a:srgbClr val="000000"/>
                </a:solidFill>
                <a:effectLst>
                  <a:outerShdw blurRad="38100" dist="38100" dir="2700000" algn="tl">
                    <a:srgbClr val="000000">
                      <a:alpha val="43137"/>
                    </a:srgbClr>
                  </a:outerShdw>
                </a:effectLst>
                <a:latin typeface="Arial Nova" panose="020B0504020202020204" pitchFamily="34" charset="0"/>
              </a:rPr>
              <a:t>Catastrophic Stage</a:t>
            </a:r>
            <a:endParaRPr lang="en-US" sz="4800"/>
          </a:p>
        </p:txBody>
      </p:sp>
      <p:sp>
        <p:nvSpPr>
          <p:cNvPr id="3" name="Content Placeholder 2">
            <a:extLst>
              <a:ext uri="{FF2B5EF4-FFF2-40B4-BE49-F238E27FC236}">
                <a16:creationId xmlns:a16="http://schemas.microsoft.com/office/drawing/2014/main" id="{31411A69-4F9E-4B8A-A143-640A31E487C9}"/>
              </a:ext>
            </a:extLst>
          </p:cNvPr>
          <p:cNvSpPr>
            <a:spLocks noGrp="1"/>
          </p:cNvSpPr>
          <p:nvPr>
            <p:ph idx="1"/>
          </p:nvPr>
        </p:nvSpPr>
        <p:spPr/>
        <p:txBody>
          <a:bodyPr/>
          <a:lstStyle/>
          <a:p>
            <a:r>
              <a:rPr lang="en-US" dirty="0">
                <a:latin typeface="Arial Nova" panose="020B0504020202020204" pitchFamily="34" charset="0"/>
              </a:rPr>
              <a:t>The </a:t>
            </a:r>
            <a:r>
              <a:rPr lang="en-US" b="1" i="1" u="sng" dirty="0">
                <a:solidFill>
                  <a:schemeClr val="accent1"/>
                </a:solidFill>
                <a:highlight>
                  <a:srgbClr val="FFFF00"/>
                </a:highlight>
                <a:latin typeface="Arial Nova" panose="020B0504020202020204" pitchFamily="34" charset="0"/>
              </a:rPr>
              <a:t>Insurance Company</a:t>
            </a:r>
            <a:r>
              <a:rPr lang="en-US" b="1" i="1" dirty="0">
                <a:solidFill>
                  <a:schemeClr val="accent1"/>
                </a:solidFill>
                <a:highlight>
                  <a:srgbClr val="FFFF00"/>
                </a:highlight>
                <a:latin typeface="Arial Nova" panose="020B0504020202020204" pitchFamily="34" charset="0"/>
              </a:rPr>
              <a:t> </a:t>
            </a:r>
            <a:r>
              <a:rPr lang="en-US" dirty="0">
                <a:latin typeface="Arial Nova" panose="020B0504020202020204" pitchFamily="34" charset="0"/>
              </a:rPr>
              <a:t>and now </a:t>
            </a:r>
            <a:r>
              <a:rPr lang="en-US" b="1" i="1" u="sng" dirty="0">
                <a:solidFill>
                  <a:schemeClr val="accent1"/>
                </a:solidFill>
                <a:highlight>
                  <a:srgbClr val="FFFF00"/>
                </a:highlight>
                <a:latin typeface="Arial Nova" panose="020B0504020202020204" pitchFamily="34" charset="0"/>
              </a:rPr>
              <a:t>Social Security</a:t>
            </a:r>
            <a:r>
              <a:rPr lang="en-US" b="1" i="1" dirty="0">
                <a:solidFill>
                  <a:schemeClr val="accent1"/>
                </a:solidFill>
                <a:highlight>
                  <a:srgbClr val="FFFF00"/>
                </a:highlight>
                <a:latin typeface="Arial Nova" panose="020B0504020202020204" pitchFamily="34" charset="0"/>
              </a:rPr>
              <a:t> </a:t>
            </a:r>
            <a:r>
              <a:rPr lang="en-US" dirty="0">
                <a:latin typeface="Arial Nova" panose="020B0504020202020204" pitchFamily="34" charset="0"/>
              </a:rPr>
              <a:t>step in to help with cost.</a:t>
            </a:r>
          </a:p>
        </p:txBody>
      </p:sp>
      <p:cxnSp>
        <p:nvCxnSpPr>
          <p:cNvPr id="6" name="Straight Connector 5">
            <a:extLst>
              <a:ext uri="{FF2B5EF4-FFF2-40B4-BE49-F238E27FC236}">
                <a16:creationId xmlns:a16="http://schemas.microsoft.com/office/drawing/2014/main" id="{BFDBFB98-D5AA-43EE-90A9-426CAAF552C9}"/>
              </a:ext>
            </a:extLst>
          </p:cNvPr>
          <p:cNvCxnSpPr>
            <a:cxnSpLocks/>
          </p:cNvCxnSpPr>
          <p:nvPr/>
        </p:nvCxnSpPr>
        <p:spPr>
          <a:xfrm>
            <a:off x="1594338" y="2891692"/>
            <a:ext cx="0" cy="679939"/>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9A5082F-E111-49B2-ADCD-DDF5DAD78387}"/>
              </a:ext>
            </a:extLst>
          </p:cNvPr>
          <p:cNvCxnSpPr>
            <a:cxnSpLocks/>
          </p:cNvCxnSpPr>
          <p:nvPr/>
        </p:nvCxnSpPr>
        <p:spPr>
          <a:xfrm flipH="1" flipV="1">
            <a:off x="4415571" y="3231660"/>
            <a:ext cx="3928329" cy="21968"/>
          </a:xfrm>
          <a:prstGeom prst="line">
            <a:avLst/>
          </a:prstGeom>
          <a:ln w="127000">
            <a:head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08128E-76F8-41FD-84A9-AC51B652786C}"/>
              </a:ext>
            </a:extLst>
          </p:cNvPr>
          <p:cNvSpPr txBox="1"/>
          <p:nvPr/>
        </p:nvSpPr>
        <p:spPr>
          <a:xfrm>
            <a:off x="965689" y="3604372"/>
            <a:ext cx="1257298" cy="338554"/>
          </a:xfrm>
          <a:prstGeom prst="rect">
            <a:avLst/>
          </a:prstGeom>
          <a:noFill/>
        </p:spPr>
        <p:txBody>
          <a:bodyPr wrap="square" rtlCol="0">
            <a:spAutoFit/>
          </a:bodyPr>
          <a:lstStyle/>
          <a:p>
            <a:r>
              <a:rPr lang="en-US" sz="1600" b="1" i="1">
                <a:latin typeface="Arial Nova" panose="020B0504020202020204" pitchFamily="34" charset="0"/>
              </a:rPr>
              <a:t>January</a:t>
            </a:r>
            <a:r>
              <a:rPr lang="en-US" sz="1400" b="1" i="1">
                <a:latin typeface="Arial Nova" panose="020B0504020202020204" pitchFamily="34" charset="0"/>
              </a:rPr>
              <a:t> 1st</a:t>
            </a:r>
          </a:p>
        </p:txBody>
      </p:sp>
      <p:sp>
        <p:nvSpPr>
          <p:cNvPr id="15" name="TextBox 14">
            <a:extLst>
              <a:ext uri="{FF2B5EF4-FFF2-40B4-BE49-F238E27FC236}">
                <a16:creationId xmlns:a16="http://schemas.microsoft.com/office/drawing/2014/main" id="{B6B136CA-6E94-4D23-BC1C-A3F9FE030DC1}"/>
              </a:ext>
            </a:extLst>
          </p:cNvPr>
          <p:cNvSpPr txBox="1"/>
          <p:nvPr/>
        </p:nvSpPr>
        <p:spPr>
          <a:xfrm>
            <a:off x="2455378" y="3604372"/>
            <a:ext cx="1247765" cy="615553"/>
          </a:xfrm>
          <a:prstGeom prst="rect">
            <a:avLst/>
          </a:prstGeom>
          <a:noFill/>
        </p:spPr>
        <p:txBody>
          <a:bodyPr wrap="square" rtlCol="0">
            <a:spAutoFit/>
          </a:bodyPr>
          <a:lstStyle/>
          <a:p>
            <a:r>
              <a:rPr lang="en-US" sz="1600" b="1" i="1">
                <a:solidFill>
                  <a:srgbClr val="FF0000"/>
                </a:solidFill>
                <a:latin typeface="Arial Nova" panose="020B0504020202020204" pitchFamily="34" charset="0"/>
              </a:rPr>
              <a:t>$3,800**</a:t>
            </a:r>
          </a:p>
          <a:p>
            <a:endParaRPr lang="en-US"/>
          </a:p>
        </p:txBody>
      </p:sp>
      <p:sp>
        <p:nvSpPr>
          <p:cNvPr id="17" name="TextBox 16">
            <a:extLst>
              <a:ext uri="{FF2B5EF4-FFF2-40B4-BE49-F238E27FC236}">
                <a16:creationId xmlns:a16="http://schemas.microsoft.com/office/drawing/2014/main" id="{E4F1FB58-ACAC-44AD-8ED8-4E5D5CA2C137}"/>
              </a:ext>
            </a:extLst>
          </p:cNvPr>
          <p:cNvSpPr txBox="1"/>
          <p:nvPr/>
        </p:nvSpPr>
        <p:spPr>
          <a:xfrm>
            <a:off x="3840165" y="3604372"/>
            <a:ext cx="1390650" cy="338554"/>
          </a:xfrm>
          <a:prstGeom prst="rect">
            <a:avLst/>
          </a:prstGeom>
          <a:noFill/>
        </p:spPr>
        <p:txBody>
          <a:bodyPr wrap="square" rtlCol="0">
            <a:spAutoFit/>
          </a:bodyPr>
          <a:lstStyle/>
          <a:p>
            <a:pPr lvl="0"/>
            <a:r>
              <a:rPr lang="en-US" sz="1600" b="1" i="1">
                <a:solidFill>
                  <a:srgbClr val="FF0000"/>
                </a:solidFill>
                <a:highlight>
                  <a:srgbClr val="FFFF00"/>
                </a:highlight>
                <a:latin typeface="Arial Nova" panose="020B0504020202020204" pitchFamily="34" charset="0"/>
              </a:rPr>
              <a:t>$6,000*</a:t>
            </a:r>
          </a:p>
        </p:txBody>
      </p:sp>
      <p:cxnSp>
        <p:nvCxnSpPr>
          <p:cNvPr id="19" name="Straight Connector 18">
            <a:extLst>
              <a:ext uri="{FF2B5EF4-FFF2-40B4-BE49-F238E27FC236}">
                <a16:creationId xmlns:a16="http://schemas.microsoft.com/office/drawing/2014/main" id="{71088E0B-830D-4A36-80CB-20053DB3F9FD}"/>
              </a:ext>
            </a:extLst>
          </p:cNvPr>
          <p:cNvCxnSpPr/>
          <p:nvPr/>
        </p:nvCxnSpPr>
        <p:spPr>
          <a:xfrm>
            <a:off x="1594338" y="3231661"/>
            <a:ext cx="1363784" cy="0"/>
          </a:xfrm>
          <a:prstGeom prst="line">
            <a:avLst/>
          </a:prstGeom>
          <a:ln w="1270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4877A8F-A94C-45CE-90F8-EEF2DBD8A7F9}"/>
              </a:ext>
            </a:extLst>
          </p:cNvPr>
          <p:cNvCxnSpPr>
            <a:cxnSpLocks/>
          </p:cNvCxnSpPr>
          <p:nvPr/>
        </p:nvCxnSpPr>
        <p:spPr>
          <a:xfrm>
            <a:off x="2958122" y="2891692"/>
            <a:ext cx="0" cy="679939"/>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33E7A06-2774-44DF-80DE-0DAF735F7E55}"/>
              </a:ext>
            </a:extLst>
          </p:cNvPr>
          <p:cNvCxnSpPr/>
          <p:nvPr/>
        </p:nvCxnSpPr>
        <p:spPr>
          <a:xfrm>
            <a:off x="2996103" y="3231661"/>
            <a:ext cx="1363784" cy="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78F1BAD-F3E9-4599-AD45-4A60781114AD}"/>
              </a:ext>
            </a:extLst>
          </p:cNvPr>
          <p:cNvCxnSpPr>
            <a:cxnSpLocks/>
          </p:cNvCxnSpPr>
          <p:nvPr/>
        </p:nvCxnSpPr>
        <p:spPr>
          <a:xfrm>
            <a:off x="4359887" y="2891691"/>
            <a:ext cx="0" cy="679939"/>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43BB752-84F1-4D1F-9079-0D3595180C40}"/>
              </a:ext>
            </a:extLst>
          </p:cNvPr>
          <p:cNvSpPr txBox="1"/>
          <p:nvPr/>
        </p:nvSpPr>
        <p:spPr>
          <a:xfrm>
            <a:off x="1605582" y="2801482"/>
            <a:ext cx="1247764" cy="400110"/>
          </a:xfrm>
          <a:prstGeom prst="rect">
            <a:avLst/>
          </a:prstGeom>
          <a:noFill/>
        </p:spPr>
        <p:txBody>
          <a:bodyPr wrap="square" rtlCol="0">
            <a:spAutoFit/>
          </a:bodyPr>
          <a:lstStyle/>
          <a:p>
            <a:pPr algn="ctr"/>
            <a:r>
              <a:rPr lang="en-US" sz="2000" b="1" i="1" u="sng">
                <a:latin typeface="Arial Nova" panose="020B0504020202020204" pitchFamily="34" charset="0"/>
              </a:rPr>
              <a:t>1.Copay</a:t>
            </a:r>
          </a:p>
        </p:txBody>
      </p:sp>
      <p:sp>
        <p:nvSpPr>
          <p:cNvPr id="22" name="TextBox 21">
            <a:extLst>
              <a:ext uri="{FF2B5EF4-FFF2-40B4-BE49-F238E27FC236}">
                <a16:creationId xmlns:a16="http://schemas.microsoft.com/office/drawing/2014/main" id="{E00DDDF5-7D15-4943-AA53-BA3BD83A18A1}"/>
              </a:ext>
            </a:extLst>
          </p:cNvPr>
          <p:cNvSpPr txBox="1"/>
          <p:nvPr/>
        </p:nvSpPr>
        <p:spPr>
          <a:xfrm>
            <a:off x="3062899" y="2801481"/>
            <a:ext cx="1192211" cy="400110"/>
          </a:xfrm>
          <a:prstGeom prst="rect">
            <a:avLst/>
          </a:prstGeom>
          <a:noFill/>
        </p:spPr>
        <p:txBody>
          <a:bodyPr wrap="square" rtlCol="0">
            <a:spAutoFit/>
          </a:bodyPr>
          <a:lstStyle/>
          <a:p>
            <a:pPr algn="ctr"/>
            <a:r>
              <a:rPr lang="en-US" sz="2000" b="1" i="1" u="sng">
                <a:solidFill>
                  <a:srgbClr val="FF0000"/>
                </a:solidFill>
                <a:latin typeface="Arial Nova" panose="020B0504020202020204" pitchFamily="34" charset="0"/>
              </a:rPr>
              <a:t>2. Gap</a:t>
            </a:r>
          </a:p>
        </p:txBody>
      </p:sp>
      <p:sp>
        <p:nvSpPr>
          <p:cNvPr id="26" name="TextBox 25">
            <a:extLst>
              <a:ext uri="{FF2B5EF4-FFF2-40B4-BE49-F238E27FC236}">
                <a16:creationId xmlns:a16="http://schemas.microsoft.com/office/drawing/2014/main" id="{58371ED0-8B80-4952-8C48-581B9B60E095}"/>
              </a:ext>
            </a:extLst>
          </p:cNvPr>
          <p:cNvSpPr txBox="1"/>
          <p:nvPr/>
        </p:nvSpPr>
        <p:spPr>
          <a:xfrm>
            <a:off x="4681536" y="2801481"/>
            <a:ext cx="2919411" cy="400110"/>
          </a:xfrm>
          <a:prstGeom prst="rect">
            <a:avLst/>
          </a:prstGeom>
          <a:noFill/>
        </p:spPr>
        <p:txBody>
          <a:bodyPr wrap="square" rtlCol="0">
            <a:spAutoFit/>
          </a:bodyPr>
          <a:lstStyle/>
          <a:p>
            <a:r>
              <a:rPr lang="en-US" sz="2000" b="1" i="1" u="sng">
                <a:solidFill>
                  <a:schemeClr val="accent1"/>
                </a:solidFill>
                <a:latin typeface="Arial Nova" panose="020B0504020202020204" pitchFamily="34" charset="0"/>
              </a:rPr>
              <a:t>3. Catastrophic Stage</a:t>
            </a:r>
          </a:p>
        </p:txBody>
      </p:sp>
      <p:sp>
        <p:nvSpPr>
          <p:cNvPr id="27" name="TextBox 26">
            <a:extLst>
              <a:ext uri="{FF2B5EF4-FFF2-40B4-BE49-F238E27FC236}">
                <a16:creationId xmlns:a16="http://schemas.microsoft.com/office/drawing/2014/main" id="{DF75D962-D8CA-4D25-9E73-994F2AB48246}"/>
              </a:ext>
            </a:extLst>
          </p:cNvPr>
          <p:cNvSpPr txBox="1"/>
          <p:nvPr/>
        </p:nvSpPr>
        <p:spPr>
          <a:xfrm>
            <a:off x="965689" y="4775325"/>
            <a:ext cx="5565239" cy="1077218"/>
          </a:xfrm>
          <a:prstGeom prst="rect">
            <a:avLst/>
          </a:prstGeom>
          <a:noFill/>
        </p:spPr>
        <p:txBody>
          <a:bodyPr wrap="square" rtlCol="0">
            <a:spAutoFit/>
          </a:bodyPr>
          <a:lstStyle/>
          <a:p>
            <a:pPr algn="ctr"/>
            <a:r>
              <a:rPr lang="en-US" sz="2800" b="1" u="sng" dirty="0">
                <a:effectLst>
                  <a:outerShdw blurRad="38100" dist="38100" dir="2700000" algn="tl">
                    <a:srgbClr val="000000">
                      <a:alpha val="43137"/>
                    </a:srgbClr>
                  </a:outerShdw>
                </a:effectLst>
                <a:latin typeface="Arial Nova" panose="020B0504020202020204" pitchFamily="34" charset="0"/>
                <a:cs typeface="Arial" panose="020B0604020202020204" pitchFamily="34" charset="0"/>
              </a:rPr>
              <a:t>Cost Limits are set in place for:</a:t>
            </a:r>
          </a:p>
          <a:p>
            <a:pPr marL="285750" indent="-285750">
              <a:buFont typeface="Arial" panose="020B0604020202020204" pitchFamily="34" charset="0"/>
              <a:buChar char="•"/>
            </a:pPr>
            <a:r>
              <a:rPr lang="en-US" dirty="0">
                <a:latin typeface="Arial Nova" panose="020B0504020202020204" pitchFamily="34" charset="0"/>
              </a:rPr>
              <a:t>Generic Drugs</a:t>
            </a:r>
          </a:p>
          <a:p>
            <a:pPr marL="285750" indent="-285750">
              <a:buFont typeface="Arial" panose="020B0604020202020204" pitchFamily="34" charset="0"/>
              <a:buChar char="•"/>
            </a:pPr>
            <a:r>
              <a:rPr lang="en-US" dirty="0">
                <a:latin typeface="Arial Nova" panose="020B0504020202020204" pitchFamily="34" charset="0"/>
              </a:rPr>
              <a:t>Brand Name Drugs</a:t>
            </a:r>
          </a:p>
        </p:txBody>
      </p:sp>
      <p:sp>
        <p:nvSpPr>
          <p:cNvPr id="5" name="TextBox 4">
            <a:extLst>
              <a:ext uri="{FF2B5EF4-FFF2-40B4-BE49-F238E27FC236}">
                <a16:creationId xmlns:a16="http://schemas.microsoft.com/office/drawing/2014/main" id="{2EFA346D-86F3-4E3E-81EF-BB9D3E35512C}"/>
              </a:ext>
            </a:extLst>
          </p:cNvPr>
          <p:cNvSpPr txBox="1"/>
          <p:nvPr/>
        </p:nvSpPr>
        <p:spPr>
          <a:xfrm>
            <a:off x="8926894" y="3253628"/>
            <a:ext cx="2432528" cy="1667957"/>
          </a:xfrm>
          <a:prstGeom prst="rect">
            <a:avLst/>
          </a:prstGeom>
          <a:noFill/>
        </p:spPr>
        <p:txBody>
          <a:bodyPr wrap="square" rtlCol="0">
            <a:spAutoFit/>
          </a:bodyPr>
          <a:lstStyle/>
          <a:p>
            <a:pPr algn="ctr">
              <a:lnSpc>
                <a:spcPct val="200000"/>
              </a:lnSpc>
            </a:pPr>
            <a:r>
              <a:rPr lang="en-US" b="1" u="sng">
                <a:effectLst>
                  <a:outerShdw blurRad="38100" dist="38100" dir="2700000" algn="tl">
                    <a:srgbClr val="000000">
                      <a:alpha val="43137"/>
                    </a:srgbClr>
                  </a:outerShdw>
                </a:effectLst>
                <a:latin typeface="Arial Nova" panose="020B0504020202020204" pitchFamily="34" charset="0"/>
              </a:rPr>
              <a:t>Cost Limits:</a:t>
            </a:r>
          </a:p>
          <a:p>
            <a:pPr algn="ctr">
              <a:lnSpc>
                <a:spcPct val="200000"/>
              </a:lnSpc>
            </a:pPr>
            <a:r>
              <a:rPr lang="en-US" b="1">
                <a:highlight>
                  <a:srgbClr val="00FF00"/>
                </a:highlight>
                <a:latin typeface="Arial Nova" panose="020B0504020202020204" pitchFamily="34" charset="0"/>
              </a:rPr>
              <a:t>Generic Drugs-$4*</a:t>
            </a:r>
          </a:p>
          <a:p>
            <a:pPr algn="ctr">
              <a:lnSpc>
                <a:spcPct val="200000"/>
              </a:lnSpc>
            </a:pPr>
            <a:r>
              <a:rPr lang="en-US" b="1">
                <a:highlight>
                  <a:srgbClr val="FFFF00"/>
                </a:highlight>
                <a:latin typeface="Arial Nova" panose="020B0504020202020204" pitchFamily="34" charset="0"/>
              </a:rPr>
              <a:t>Brand Drugs-$9*</a:t>
            </a:r>
          </a:p>
        </p:txBody>
      </p:sp>
      <p:sp>
        <p:nvSpPr>
          <p:cNvPr id="7" name="TextBox 6">
            <a:extLst>
              <a:ext uri="{FF2B5EF4-FFF2-40B4-BE49-F238E27FC236}">
                <a16:creationId xmlns:a16="http://schemas.microsoft.com/office/drawing/2014/main" id="{3DA81766-4C49-4C34-B058-5B33DEB716BB}"/>
              </a:ext>
            </a:extLst>
          </p:cNvPr>
          <p:cNvSpPr txBox="1"/>
          <p:nvPr/>
        </p:nvSpPr>
        <p:spPr>
          <a:xfrm>
            <a:off x="3512721" y="5508117"/>
            <a:ext cx="6417359" cy="1077218"/>
          </a:xfrm>
          <a:prstGeom prst="rect">
            <a:avLst/>
          </a:prstGeom>
          <a:noFill/>
        </p:spPr>
        <p:txBody>
          <a:bodyPr wrap="square" rtlCol="0">
            <a:spAutoFit/>
          </a:bodyPr>
          <a:lstStyle/>
          <a:p>
            <a:r>
              <a:rPr lang="en-US" sz="1600" b="1" dirty="0">
                <a:highlight>
                  <a:srgbClr val="00FFFF"/>
                </a:highlight>
                <a:latin typeface="Arial Nova" panose="020B0504020202020204" pitchFamily="34" charset="0"/>
              </a:rPr>
              <a:t>*Note: The numbers given are rounded numbers and are </a:t>
            </a:r>
            <a:r>
              <a:rPr lang="en-US" sz="1600" b="1" i="1" u="sng" dirty="0">
                <a:solidFill>
                  <a:srgbClr val="FF0000"/>
                </a:solidFill>
                <a:highlight>
                  <a:srgbClr val="00FFFF"/>
                </a:highlight>
                <a:latin typeface="Arial Nova" panose="020B0504020202020204" pitchFamily="34" charset="0"/>
              </a:rPr>
              <a:t>not exact</a:t>
            </a:r>
            <a:r>
              <a:rPr lang="en-US" sz="1600" b="1" dirty="0">
                <a:highlight>
                  <a:srgbClr val="00FFFF"/>
                </a:highlight>
                <a:latin typeface="Arial Nova" panose="020B0504020202020204" pitchFamily="34" charset="0"/>
              </a:rPr>
              <a:t>. They are used to give an </a:t>
            </a:r>
            <a:r>
              <a:rPr lang="en-US" sz="1600" b="1" i="1" u="sng" dirty="0">
                <a:solidFill>
                  <a:srgbClr val="FF0000"/>
                </a:solidFill>
                <a:highlight>
                  <a:srgbClr val="00FFFF"/>
                </a:highlight>
                <a:latin typeface="Arial Nova" panose="020B0504020202020204" pitchFamily="34" charset="0"/>
              </a:rPr>
              <a:t>example</a:t>
            </a:r>
            <a:r>
              <a:rPr lang="en-US" sz="1600" b="1" dirty="0">
                <a:highlight>
                  <a:srgbClr val="00FFFF"/>
                </a:highlight>
                <a:latin typeface="Arial Nova" panose="020B0504020202020204" pitchFamily="34" charset="0"/>
              </a:rPr>
              <a:t> and create a point. Actual numbers at the time of creation are $3.85 (Generic) </a:t>
            </a:r>
          </a:p>
          <a:p>
            <a:r>
              <a:rPr lang="en-US" sz="1600" b="1" dirty="0">
                <a:highlight>
                  <a:srgbClr val="00FFFF"/>
                </a:highlight>
                <a:latin typeface="Arial Nova" panose="020B0504020202020204" pitchFamily="34" charset="0"/>
              </a:rPr>
              <a:t>and $8.40 (Brand)</a:t>
            </a:r>
          </a:p>
        </p:txBody>
      </p:sp>
      <p:grpSp>
        <p:nvGrpSpPr>
          <p:cNvPr id="28" name="Group 27">
            <a:extLst>
              <a:ext uri="{FF2B5EF4-FFF2-40B4-BE49-F238E27FC236}">
                <a16:creationId xmlns:a16="http://schemas.microsoft.com/office/drawing/2014/main" id="{CEAB2BB5-2382-44AF-96ED-D0F0BE6BD274}"/>
              </a:ext>
            </a:extLst>
          </p:cNvPr>
          <p:cNvGrpSpPr/>
          <p:nvPr/>
        </p:nvGrpSpPr>
        <p:grpSpPr>
          <a:xfrm>
            <a:off x="9182401" y="6078477"/>
            <a:ext cx="2810126" cy="707886"/>
            <a:chOff x="8259015" y="5981699"/>
            <a:chExt cx="2810126" cy="707886"/>
          </a:xfrm>
        </p:grpSpPr>
        <p:pic>
          <p:nvPicPr>
            <p:cNvPr id="29" name="Picture 28">
              <a:extLst>
                <a:ext uri="{FF2B5EF4-FFF2-40B4-BE49-F238E27FC236}">
                  <a16:creationId xmlns:a16="http://schemas.microsoft.com/office/drawing/2014/main" id="{CE7E835E-ED84-429D-9493-0B9E6B7DC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30" name="TextBox 29">
              <a:extLst>
                <a:ext uri="{FF2B5EF4-FFF2-40B4-BE49-F238E27FC236}">
                  <a16:creationId xmlns:a16="http://schemas.microsoft.com/office/drawing/2014/main" id="{11FAEEA0-BE12-4BAF-829E-194910AD72F6}"/>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842972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5FFB-15BC-40D0-8540-EF2E48BCB920}"/>
              </a:ext>
            </a:extLst>
          </p:cNvPr>
          <p:cNvSpPr>
            <a:spLocks noGrp="1"/>
          </p:cNvSpPr>
          <p:nvPr>
            <p:ph type="title"/>
          </p:nvPr>
        </p:nvSpPr>
        <p:spPr/>
        <p:txBody>
          <a:bodyPr>
            <a:normAutofit/>
          </a:bodyPr>
          <a:lstStyle/>
          <a:p>
            <a:pPr algn="ctr"/>
            <a:r>
              <a:rPr lang="en-US" sz="4800" b="1" u="sng">
                <a:solidFill>
                  <a:srgbClr val="FF0000"/>
                </a:solidFill>
                <a:effectLst>
                  <a:outerShdw blurRad="38100" dist="38100" dir="2700000" algn="tl">
                    <a:srgbClr val="000000">
                      <a:alpha val="43137"/>
                    </a:srgbClr>
                  </a:outerShdw>
                </a:effectLst>
                <a:latin typeface="Arial Nova" panose="020B0504020202020204" pitchFamily="34" charset="0"/>
              </a:rPr>
              <a:t>*Important*</a:t>
            </a:r>
            <a:endParaRPr lang="en-US" sz="4800" b="1" u="sng" dirty="0">
              <a:solidFill>
                <a:srgbClr val="FF0000"/>
              </a:solidFill>
              <a:effectLst>
                <a:outerShdw blurRad="38100" dist="38100" dir="2700000" algn="tl">
                  <a:srgbClr val="000000">
                    <a:alpha val="43137"/>
                  </a:srgbClr>
                </a:outerShdw>
              </a:effectLst>
              <a:latin typeface="Arial Nova" panose="020B0504020202020204" pitchFamily="34" charset="0"/>
            </a:endParaRPr>
          </a:p>
        </p:txBody>
      </p:sp>
      <p:sp>
        <p:nvSpPr>
          <p:cNvPr id="3" name="Content Placeholder 2">
            <a:extLst>
              <a:ext uri="{FF2B5EF4-FFF2-40B4-BE49-F238E27FC236}">
                <a16:creationId xmlns:a16="http://schemas.microsoft.com/office/drawing/2014/main" id="{108810C3-CD25-4877-9529-0524C485E711}"/>
              </a:ext>
            </a:extLst>
          </p:cNvPr>
          <p:cNvSpPr>
            <a:spLocks noGrp="1"/>
          </p:cNvSpPr>
          <p:nvPr>
            <p:ph idx="1"/>
          </p:nvPr>
        </p:nvSpPr>
        <p:spPr/>
        <p:txBody>
          <a:bodyPr/>
          <a:lstStyle/>
          <a:p>
            <a:pPr>
              <a:lnSpc>
                <a:spcPct val="150000"/>
              </a:lnSpc>
            </a:pPr>
            <a:r>
              <a:rPr lang="en-US" dirty="0">
                <a:latin typeface="Arial Nova" panose="020B0504020202020204" pitchFamily="34" charset="0"/>
              </a:rPr>
              <a:t>These numbers will be in place regardless of the company the patient is in or that they choose to change into.</a:t>
            </a:r>
          </a:p>
          <a:p>
            <a:pPr>
              <a:lnSpc>
                <a:spcPct val="150000"/>
              </a:lnSpc>
            </a:pPr>
            <a:r>
              <a:rPr lang="en-US" dirty="0">
                <a:latin typeface="Arial Nova" panose="020B0504020202020204" pitchFamily="34" charset="0"/>
              </a:rPr>
              <a:t>While the formularies may differ the caps for each stage are defined by </a:t>
            </a:r>
            <a:r>
              <a:rPr lang="en-US" b="1" dirty="0">
                <a:latin typeface="Arial Nova" panose="020B0504020202020204" pitchFamily="34" charset="0"/>
              </a:rPr>
              <a:t>CMS</a:t>
            </a:r>
            <a:r>
              <a:rPr lang="en-US" dirty="0">
                <a:latin typeface="Arial Nova" panose="020B0504020202020204" pitchFamily="34" charset="0"/>
              </a:rPr>
              <a:t>.</a:t>
            </a:r>
          </a:p>
          <a:p>
            <a:pPr>
              <a:lnSpc>
                <a:spcPct val="150000"/>
              </a:lnSpc>
            </a:pPr>
            <a:r>
              <a:rPr lang="en-US" dirty="0">
                <a:latin typeface="Arial Nova" panose="020B0504020202020204" pitchFamily="34" charset="0"/>
              </a:rPr>
              <a:t>Clients in </a:t>
            </a:r>
            <a:r>
              <a:rPr lang="en-US" b="1" i="1" u="sng" dirty="0">
                <a:latin typeface="Arial Nova" panose="020B0504020202020204" pitchFamily="34" charset="0"/>
              </a:rPr>
              <a:t>LIS</a:t>
            </a:r>
            <a:r>
              <a:rPr lang="en-US" dirty="0">
                <a:latin typeface="Arial Nova" panose="020B0504020202020204" pitchFamily="34" charset="0"/>
              </a:rPr>
              <a:t> who receive extra help begin in the </a:t>
            </a:r>
            <a:r>
              <a:rPr lang="en-US" b="1" i="1" u="sng" dirty="0">
                <a:highlight>
                  <a:srgbClr val="FFFF00"/>
                </a:highlight>
                <a:latin typeface="Arial Nova" panose="020B0504020202020204" pitchFamily="34" charset="0"/>
              </a:rPr>
              <a:t>catastrophic stage</a:t>
            </a:r>
            <a:r>
              <a:rPr lang="en-US" dirty="0">
                <a:highlight>
                  <a:srgbClr val="FFFF00"/>
                </a:highlight>
                <a:latin typeface="Arial Nova" panose="020B0504020202020204" pitchFamily="34" charset="0"/>
              </a:rPr>
              <a:t> </a:t>
            </a:r>
            <a:r>
              <a:rPr lang="en-US" b="1" i="1" u="sng" dirty="0">
                <a:highlight>
                  <a:srgbClr val="FFFF00"/>
                </a:highlight>
                <a:latin typeface="Arial Nova" panose="020B0504020202020204" pitchFamily="34" charset="0"/>
              </a:rPr>
              <a:t>on January 1</a:t>
            </a:r>
            <a:r>
              <a:rPr lang="en-US" b="1" i="1" u="sng" baseline="30000" dirty="0">
                <a:highlight>
                  <a:srgbClr val="FFFF00"/>
                </a:highlight>
                <a:latin typeface="Arial Nova" panose="020B0504020202020204" pitchFamily="34" charset="0"/>
              </a:rPr>
              <a:t>st</a:t>
            </a:r>
            <a:r>
              <a:rPr lang="en-US" b="1" i="1" u="sng" dirty="0">
                <a:highlight>
                  <a:srgbClr val="FFFF00"/>
                </a:highlight>
                <a:latin typeface="Arial Nova" panose="020B0504020202020204" pitchFamily="34" charset="0"/>
              </a:rPr>
              <a:t> </a:t>
            </a:r>
            <a:r>
              <a:rPr lang="en-US" dirty="0">
                <a:latin typeface="Arial Nova" panose="020B0504020202020204" pitchFamily="34" charset="0"/>
              </a:rPr>
              <a:t>(ex: Medicaid, Extra Help, </a:t>
            </a:r>
            <a:r>
              <a:rPr lang="en-US" dirty="0" err="1">
                <a:latin typeface="Arial Nova" panose="020B0504020202020204" pitchFamily="34" charset="0"/>
              </a:rPr>
              <a:t>ect</a:t>
            </a:r>
            <a:r>
              <a:rPr lang="en-US" dirty="0">
                <a:latin typeface="Arial Nova" panose="020B0504020202020204" pitchFamily="34" charset="0"/>
              </a:rPr>
              <a:t>.)</a:t>
            </a:r>
          </a:p>
        </p:txBody>
      </p:sp>
      <p:grpSp>
        <p:nvGrpSpPr>
          <p:cNvPr id="8" name="Group 7">
            <a:extLst>
              <a:ext uri="{FF2B5EF4-FFF2-40B4-BE49-F238E27FC236}">
                <a16:creationId xmlns:a16="http://schemas.microsoft.com/office/drawing/2014/main" id="{CD5FCB4E-2FFC-4D38-A724-DD48BD76AB2C}"/>
              </a:ext>
            </a:extLst>
          </p:cNvPr>
          <p:cNvGrpSpPr/>
          <p:nvPr/>
        </p:nvGrpSpPr>
        <p:grpSpPr>
          <a:xfrm>
            <a:off x="9182401" y="6078477"/>
            <a:ext cx="2810126" cy="707886"/>
            <a:chOff x="8259015" y="5981699"/>
            <a:chExt cx="2810126" cy="707886"/>
          </a:xfrm>
        </p:grpSpPr>
        <p:pic>
          <p:nvPicPr>
            <p:cNvPr id="9" name="Picture 8">
              <a:extLst>
                <a:ext uri="{FF2B5EF4-FFF2-40B4-BE49-F238E27FC236}">
                  <a16:creationId xmlns:a16="http://schemas.microsoft.com/office/drawing/2014/main" id="{A5BAC914-A0C0-4D93-9526-F4559FE30E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10" name="TextBox 9">
              <a:extLst>
                <a:ext uri="{FF2B5EF4-FFF2-40B4-BE49-F238E27FC236}">
                  <a16:creationId xmlns:a16="http://schemas.microsoft.com/office/drawing/2014/main" id="{8ED73118-CE95-4A38-9B58-79F4C3B64153}"/>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42456122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19" name="TextBox 18">
            <a:extLst>
              <a:ext uri="{FF2B5EF4-FFF2-40B4-BE49-F238E27FC236}">
                <a16:creationId xmlns:a16="http://schemas.microsoft.com/office/drawing/2014/main" id="{85EB3ACD-483E-3749-BCD8-BA9AC3C22372}"/>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0" name="TextBox 19">
            <a:extLst>
              <a:ext uri="{FF2B5EF4-FFF2-40B4-BE49-F238E27FC236}">
                <a16:creationId xmlns:a16="http://schemas.microsoft.com/office/drawing/2014/main" id="{02185E7E-1422-2240-9D7A-C116C09540B4}"/>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21" name="TextBox 20">
            <a:extLst>
              <a:ext uri="{FF2B5EF4-FFF2-40B4-BE49-F238E27FC236}">
                <a16:creationId xmlns:a16="http://schemas.microsoft.com/office/drawing/2014/main" id="{4EE70586-2DE8-1541-BD6D-5C8A53692868}"/>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25" name="Group 24">
            <a:extLst>
              <a:ext uri="{FF2B5EF4-FFF2-40B4-BE49-F238E27FC236}">
                <a16:creationId xmlns:a16="http://schemas.microsoft.com/office/drawing/2014/main" id="{92CECD33-8A25-4B64-84F8-4EAC3AC6DBD8}"/>
              </a:ext>
            </a:extLst>
          </p:cNvPr>
          <p:cNvGrpSpPr/>
          <p:nvPr/>
        </p:nvGrpSpPr>
        <p:grpSpPr>
          <a:xfrm>
            <a:off x="9033207" y="6048755"/>
            <a:ext cx="2810126" cy="707886"/>
            <a:chOff x="8259015" y="5981699"/>
            <a:chExt cx="2810126" cy="707886"/>
          </a:xfrm>
        </p:grpSpPr>
        <p:pic>
          <p:nvPicPr>
            <p:cNvPr id="26" name="Picture 25">
              <a:extLst>
                <a:ext uri="{FF2B5EF4-FFF2-40B4-BE49-F238E27FC236}">
                  <a16:creationId xmlns:a16="http://schemas.microsoft.com/office/drawing/2014/main" id="{A6E527EA-0A89-4C4F-A3FE-FE9AF3C0E4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7" name="TextBox 26">
              <a:extLst>
                <a:ext uri="{FF2B5EF4-FFF2-40B4-BE49-F238E27FC236}">
                  <a16:creationId xmlns:a16="http://schemas.microsoft.com/office/drawing/2014/main" id="{4D5404DF-1ACF-4261-8E08-3C1C8B24454A}"/>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38533203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883D13-0F03-4E43-B33A-6531FEC3EDD2}"/>
              </a:ext>
            </a:extLst>
          </p:cNvPr>
          <p:cNvSpPr/>
          <p:nvPr/>
        </p:nvSpPr>
        <p:spPr>
          <a:xfrm>
            <a:off x="1868557" y="1285461"/>
            <a:ext cx="1152939"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a:extLst>
              <a:ext uri="{FF2B5EF4-FFF2-40B4-BE49-F238E27FC236}">
                <a16:creationId xmlns:a16="http://schemas.microsoft.com/office/drawing/2014/main" id="{5C59DD5F-6FA1-4A62-BC03-B42A8761820A}"/>
              </a:ext>
            </a:extLst>
          </p:cNvPr>
          <p:cNvCxnSpPr/>
          <p:nvPr/>
        </p:nvCxnSpPr>
        <p:spPr>
          <a:xfrm flipV="1">
            <a:off x="1868557" y="1285461"/>
            <a:ext cx="1152939" cy="795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0078CC9-2FF0-4FBF-8E22-4AD6935D39D8}"/>
              </a:ext>
            </a:extLst>
          </p:cNvPr>
          <p:cNvSpPr txBox="1"/>
          <p:nvPr/>
        </p:nvSpPr>
        <p:spPr>
          <a:xfrm>
            <a:off x="1797326" y="1345372"/>
            <a:ext cx="685800" cy="461665"/>
          </a:xfrm>
          <a:prstGeom prst="rect">
            <a:avLst/>
          </a:prstGeom>
          <a:noFill/>
        </p:spPr>
        <p:txBody>
          <a:bodyPr wrap="square" rtlCol="0">
            <a:spAutoFit/>
          </a:bodyPr>
          <a:lstStyle/>
          <a:p>
            <a:pPr algn="ctr"/>
            <a:r>
              <a:rPr lang="en-IN" sz="2400" b="1"/>
              <a:t>A</a:t>
            </a:r>
          </a:p>
        </p:txBody>
      </p:sp>
      <p:sp>
        <p:nvSpPr>
          <p:cNvPr id="8" name="TextBox 7">
            <a:extLst>
              <a:ext uri="{FF2B5EF4-FFF2-40B4-BE49-F238E27FC236}">
                <a16:creationId xmlns:a16="http://schemas.microsoft.com/office/drawing/2014/main" id="{849FA5A8-D765-4291-83D0-E97D8F4AEB2A}"/>
              </a:ext>
            </a:extLst>
          </p:cNvPr>
          <p:cNvSpPr txBox="1"/>
          <p:nvPr/>
        </p:nvSpPr>
        <p:spPr>
          <a:xfrm>
            <a:off x="2464076" y="1590376"/>
            <a:ext cx="685800" cy="461665"/>
          </a:xfrm>
          <a:prstGeom prst="rect">
            <a:avLst/>
          </a:prstGeom>
          <a:noFill/>
        </p:spPr>
        <p:txBody>
          <a:bodyPr wrap="square" rtlCol="0">
            <a:spAutoFit/>
          </a:bodyPr>
          <a:lstStyle/>
          <a:p>
            <a:pPr algn="ctr"/>
            <a:r>
              <a:rPr lang="en-IN" sz="2400" b="1"/>
              <a:t>B</a:t>
            </a:r>
          </a:p>
        </p:txBody>
      </p:sp>
      <p:sp>
        <p:nvSpPr>
          <p:cNvPr id="9" name="TextBox 8">
            <a:extLst>
              <a:ext uri="{FF2B5EF4-FFF2-40B4-BE49-F238E27FC236}">
                <a16:creationId xmlns:a16="http://schemas.microsoft.com/office/drawing/2014/main" id="{65A234AA-1CCC-4D85-81E0-31F8799A90C0}"/>
              </a:ext>
            </a:extLst>
          </p:cNvPr>
          <p:cNvSpPr txBox="1"/>
          <p:nvPr/>
        </p:nvSpPr>
        <p:spPr>
          <a:xfrm>
            <a:off x="1791252" y="594526"/>
            <a:ext cx="2570093" cy="646331"/>
          </a:xfrm>
          <a:prstGeom prst="rect">
            <a:avLst/>
          </a:prstGeom>
          <a:noFill/>
        </p:spPr>
        <p:txBody>
          <a:bodyPr wrap="square" rtlCol="0">
            <a:spAutoFit/>
          </a:bodyPr>
          <a:lstStyle/>
          <a:p>
            <a:r>
              <a:rPr lang="en-IN"/>
              <a:t>Part A – Overnight</a:t>
            </a:r>
          </a:p>
          <a:p>
            <a:r>
              <a:rPr lang="en-IN"/>
              <a:t>Part B Same day</a:t>
            </a:r>
          </a:p>
        </p:txBody>
      </p:sp>
      <p:sp>
        <p:nvSpPr>
          <p:cNvPr id="10" name="TextBox 9">
            <a:extLst>
              <a:ext uri="{FF2B5EF4-FFF2-40B4-BE49-F238E27FC236}">
                <a16:creationId xmlns:a16="http://schemas.microsoft.com/office/drawing/2014/main" id="{F2459748-DD19-458E-A59D-7F99209063DC}"/>
              </a:ext>
            </a:extLst>
          </p:cNvPr>
          <p:cNvSpPr txBox="1"/>
          <p:nvPr/>
        </p:nvSpPr>
        <p:spPr>
          <a:xfrm>
            <a:off x="1201310" y="2293377"/>
            <a:ext cx="1334494" cy="646331"/>
          </a:xfrm>
          <a:prstGeom prst="rect">
            <a:avLst/>
          </a:prstGeom>
          <a:noFill/>
        </p:spPr>
        <p:txBody>
          <a:bodyPr wrap="square" rtlCol="0">
            <a:spAutoFit/>
          </a:bodyPr>
          <a:lstStyle/>
          <a:p>
            <a:pPr algn="ctr"/>
            <a:r>
              <a:rPr lang="en-IN" b="1"/>
              <a:t>Pre-Pay Path</a:t>
            </a:r>
          </a:p>
        </p:txBody>
      </p:sp>
      <p:sp>
        <p:nvSpPr>
          <p:cNvPr id="11" name="Rectangle 10">
            <a:extLst>
              <a:ext uri="{FF2B5EF4-FFF2-40B4-BE49-F238E27FC236}">
                <a16:creationId xmlns:a16="http://schemas.microsoft.com/office/drawing/2014/main" id="{C14E751D-7397-4052-8CE0-A91277C61C76}"/>
              </a:ext>
            </a:extLst>
          </p:cNvPr>
          <p:cNvSpPr/>
          <p:nvPr/>
        </p:nvSpPr>
        <p:spPr>
          <a:xfrm>
            <a:off x="1487557" y="3078889"/>
            <a:ext cx="1884293" cy="79513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a:solidFill>
                  <a:schemeClr val="tx1"/>
                </a:solidFill>
              </a:rPr>
              <a:t>Supplement</a:t>
            </a:r>
          </a:p>
        </p:txBody>
      </p:sp>
      <p:cxnSp>
        <p:nvCxnSpPr>
          <p:cNvPr id="33" name="Straight Connector 32">
            <a:extLst>
              <a:ext uri="{FF2B5EF4-FFF2-40B4-BE49-F238E27FC236}">
                <a16:creationId xmlns:a16="http://schemas.microsoft.com/office/drawing/2014/main" id="{BA68095D-36A6-4C59-B973-63B038FA6F32}"/>
              </a:ext>
            </a:extLst>
          </p:cNvPr>
          <p:cNvCxnSpPr>
            <a:cxnSpLocks/>
            <a:stCxn id="2" idx="2"/>
            <a:endCxn id="11" idx="0"/>
          </p:cNvCxnSpPr>
          <p:nvPr/>
        </p:nvCxnSpPr>
        <p:spPr>
          <a:xfrm flipH="1">
            <a:off x="2429704" y="2080591"/>
            <a:ext cx="0" cy="998298"/>
          </a:xfrm>
          <a:prstGeom prst="lin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grpSp>
        <p:nvGrpSpPr>
          <p:cNvPr id="66" name="Group 65">
            <a:extLst>
              <a:ext uri="{FF2B5EF4-FFF2-40B4-BE49-F238E27FC236}">
                <a16:creationId xmlns:a16="http://schemas.microsoft.com/office/drawing/2014/main" id="{B86386FF-8AD6-4938-886A-3818E31C0EFD}"/>
              </a:ext>
            </a:extLst>
          </p:cNvPr>
          <p:cNvGrpSpPr/>
          <p:nvPr/>
        </p:nvGrpSpPr>
        <p:grpSpPr>
          <a:xfrm>
            <a:off x="4349327" y="4647915"/>
            <a:ext cx="2982914" cy="1475531"/>
            <a:chOff x="3992533" y="4578796"/>
            <a:chExt cx="2982914" cy="1475531"/>
          </a:xfrm>
        </p:grpSpPr>
        <p:cxnSp>
          <p:nvCxnSpPr>
            <p:cNvPr id="61" name="Straight Connector 60">
              <a:extLst>
                <a:ext uri="{FF2B5EF4-FFF2-40B4-BE49-F238E27FC236}">
                  <a16:creationId xmlns:a16="http://schemas.microsoft.com/office/drawing/2014/main" id="{7E058586-5D3B-4596-89F2-7F8CEDEE8CA7}"/>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a:extLst>
                <a:ext uri="{FF2B5EF4-FFF2-40B4-BE49-F238E27FC236}">
                  <a16:creationId xmlns:a16="http://schemas.microsoft.com/office/drawing/2014/main" id="{3DFBC65F-8791-40EC-BDCF-7E5532DA96B5}"/>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7" name="Group 66">
            <a:extLst>
              <a:ext uri="{FF2B5EF4-FFF2-40B4-BE49-F238E27FC236}">
                <a16:creationId xmlns:a16="http://schemas.microsoft.com/office/drawing/2014/main" id="{9D237982-D84A-49C0-97CD-69C0A89A911A}"/>
              </a:ext>
            </a:extLst>
          </p:cNvPr>
          <p:cNvGrpSpPr/>
          <p:nvPr/>
        </p:nvGrpSpPr>
        <p:grpSpPr>
          <a:xfrm>
            <a:off x="8276820" y="4658571"/>
            <a:ext cx="1678471" cy="830274"/>
            <a:chOff x="3992533" y="4578796"/>
            <a:chExt cx="2982914" cy="1475531"/>
          </a:xfrm>
        </p:grpSpPr>
        <p:cxnSp>
          <p:nvCxnSpPr>
            <p:cNvPr id="68" name="Straight Connector 67">
              <a:extLst>
                <a:ext uri="{FF2B5EF4-FFF2-40B4-BE49-F238E27FC236}">
                  <a16:creationId xmlns:a16="http://schemas.microsoft.com/office/drawing/2014/main" id="{FE4952BD-3EC3-4A81-BEF8-04CAFB59C0FF}"/>
                </a:ext>
              </a:extLst>
            </p:cNvPr>
            <p:cNvCxnSpPr>
              <a:cxnSpLocks/>
            </p:cNvCxnSpPr>
            <p:nvPr/>
          </p:nvCxnSpPr>
          <p:spPr>
            <a:xfrm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cxnSp>
          <p:nvCxnSpPr>
            <p:cNvPr id="69" name="Straight Connector 68">
              <a:extLst>
                <a:ext uri="{FF2B5EF4-FFF2-40B4-BE49-F238E27FC236}">
                  <a16:creationId xmlns:a16="http://schemas.microsoft.com/office/drawing/2014/main" id="{90E43308-FB82-44C2-AD6F-19EA78A662B3}"/>
                </a:ext>
              </a:extLst>
            </p:cNvPr>
            <p:cNvCxnSpPr>
              <a:cxnSpLocks/>
            </p:cNvCxnSpPr>
            <p:nvPr/>
          </p:nvCxnSpPr>
          <p:spPr>
            <a:xfrm flipH="1" flipV="1">
              <a:off x="3992533" y="4578796"/>
              <a:ext cx="2982914" cy="1475531"/>
            </a:xfrm>
            <a:prstGeom prst="line">
              <a:avLst/>
            </a:prstGeom>
            <a:noFill/>
            <a:ln w="76200">
              <a:solidFill>
                <a:srgbClr val="EC1C24"/>
              </a:solidFill>
            </a:ln>
          </p:spPr>
          <p:style>
            <a:lnRef idx="2">
              <a:schemeClr val="accent1">
                <a:shade val="50000"/>
              </a:schemeClr>
            </a:lnRef>
            <a:fillRef idx="1">
              <a:schemeClr val="accent1"/>
            </a:fillRef>
            <a:effectRef idx="0">
              <a:schemeClr val="accent1"/>
            </a:effectRef>
            <a:fontRef idx="minor">
              <a:schemeClr val="lt1"/>
            </a:fontRef>
          </p:style>
        </p:cxnSp>
      </p:grpSp>
      <p:sp>
        <p:nvSpPr>
          <p:cNvPr id="20" name="TextBox 19">
            <a:extLst>
              <a:ext uri="{FF2B5EF4-FFF2-40B4-BE49-F238E27FC236}">
                <a16:creationId xmlns:a16="http://schemas.microsoft.com/office/drawing/2014/main" id="{15E8E1B9-655C-574F-BF04-D67D65DAD1F6}"/>
              </a:ext>
            </a:extLst>
          </p:cNvPr>
          <p:cNvSpPr txBox="1"/>
          <p:nvPr/>
        </p:nvSpPr>
        <p:spPr>
          <a:xfrm>
            <a:off x="3991114" y="4466564"/>
            <a:ext cx="3699339" cy="2246769"/>
          </a:xfrm>
          <a:prstGeom prst="rect">
            <a:avLst/>
          </a:prstGeom>
          <a:noFill/>
        </p:spPr>
        <p:txBody>
          <a:bodyPr wrap="square" rtlCol="0">
            <a:spAutoFit/>
          </a:bodyPr>
          <a:lstStyle/>
          <a:p>
            <a:pPr algn="ctr"/>
            <a:r>
              <a:rPr lang="en-IN" sz="2000" b="1" dirty="0"/>
              <a:t>Part A – Deductible</a:t>
            </a:r>
          </a:p>
          <a:p>
            <a:pPr algn="ctr"/>
            <a:r>
              <a:rPr lang="en-IN" sz="2000" b="1" dirty="0"/>
              <a:t>≈ $1484 days 1-60</a:t>
            </a:r>
          </a:p>
          <a:p>
            <a:pPr algn="ctr"/>
            <a:r>
              <a:rPr lang="en-IN" sz="2000" b="1" dirty="0"/>
              <a:t>≈ $370+/day-days 61-90</a:t>
            </a:r>
          </a:p>
          <a:p>
            <a:pPr algn="ctr"/>
            <a:r>
              <a:rPr lang="en-IN" sz="2000" b="1" dirty="0"/>
              <a:t>≈ $742+/day-day 91-150</a:t>
            </a:r>
          </a:p>
          <a:p>
            <a:pPr algn="ctr"/>
            <a:r>
              <a:rPr lang="en-IN" sz="2000" b="1" dirty="0"/>
              <a:t>No Coverage-days 150+</a:t>
            </a:r>
          </a:p>
          <a:p>
            <a:pPr algn="ctr"/>
            <a:endParaRPr lang="en-IN" sz="2000" b="1" dirty="0"/>
          </a:p>
          <a:p>
            <a:pPr algn="ctr"/>
            <a:endParaRPr lang="en-IN" sz="2000" b="1" dirty="0"/>
          </a:p>
        </p:txBody>
      </p:sp>
      <p:sp>
        <p:nvSpPr>
          <p:cNvPr id="21" name="TextBox 20">
            <a:extLst>
              <a:ext uri="{FF2B5EF4-FFF2-40B4-BE49-F238E27FC236}">
                <a16:creationId xmlns:a16="http://schemas.microsoft.com/office/drawing/2014/main" id="{BC94EE30-794B-0C4A-BBFE-22AAC7D17877}"/>
              </a:ext>
            </a:extLst>
          </p:cNvPr>
          <p:cNvSpPr txBox="1"/>
          <p:nvPr/>
        </p:nvSpPr>
        <p:spPr>
          <a:xfrm>
            <a:off x="3569676" y="3059658"/>
            <a:ext cx="2425835" cy="584775"/>
          </a:xfrm>
          <a:prstGeom prst="rect">
            <a:avLst/>
          </a:prstGeom>
          <a:noFill/>
        </p:spPr>
        <p:txBody>
          <a:bodyPr wrap="square" rtlCol="0">
            <a:spAutoFit/>
          </a:bodyPr>
          <a:lstStyle/>
          <a:p>
            <a:r>
              <a:rPr lang="en-IN" sz="4800" b="1" baseline="-25000" dirty="0">
                <a:latin typeface="Arial" panose="020B0604020202020204" pitchFamily="34" charset="0"/>
                <a:cs typeface="Arial" panose="020B0604020202020204" pitchFamily="34" charset="0"/>
              </a:rPr>
              <a:t>≈</a:t>
            </a:r>
            <a:r>
              <a:rPr lang="en-IN" sz="4800" b="1" baseline="-25000" dirty="0"/>
              <a:t> $110-200*</a:t>
            </a:r>
          </a:p>
        </p:txBody>
      </p:sp>
      <p:sp>
        <p:nvSpPr>
          <p:cNvPr id="22" name="TextBox 21">
            <a:extLst>
              <a:ext uri="{FF2B5EF4-FFF2-40B4-BE49-F238E27FC236}">
                <a16:creationId xmlns:a16="http://schemas.microsoft.com/office/drawing/2014/main" id="{08468F2E-18F7-2E45-B3C2-8ED2CCEB5970}"/>
              </a:ext>
            </a:extLst>
          </p:cNvPr>
          <p:cNvSpPr txBox="1"/>
          <p:nvPr/>
        </p:nvSpPr>
        <p:spPr>
          <a:xfrm>
            <a:off x="3525907" y="1245436"/>
            <a:ext cx="2570093" cy="1015663"/>
          </a:xfrm>
          <a:prstGeom prst="rect">
            <a:avLst/>
          </a:prstGeom>
          <a:noFill/>
        </p:spPr>
        <p:txBody>
          <a:bodyPr wrap="square" rtlCol="0">
            <a:spAutoFit/>
          </a:bodyPr>
          <a:lstStyle/>
          <a:p>
            <a:pPr algn="ctr"/>
            <a:r>
              <a:rPr lang="en-IN" sz="2000" b="1" dirty="0"/>
              <a:t>Part A Cost $0</a:t>
            </a:r>
          </a:p>
          <a:p>
            <a:pPr algn="ctr"/>
            <a:r>
              <a:rPr lang="en-IN" sz="2000" b="1" dirty="0"/>
              <a:t>Part B Cost $148.50 (Income dependent)</a:t>
            </a:r>
          </a:p>
        </p:txBody>
      </p:sp>
      <p:sp>
        <p:nvSpPr>
          <p:cNvPr id="23" name="TextBox 22">
            <a:extLst>
              <a:ext uri="{FF2B5EF4-FFF2-40B4-BE49-F238E27FC236}">
                <a16:creationId xmlns:a16="http://schemas.microsoft.com/office/drawing/2014/main" id="{A6CBA932-E47E-184D-8EE5-E5E877E0748A}"/>
              </a:ext>
            </a:extLst>
          </p:cNvPr>
          <p:cNvSpPr txBox="1"/>
          <p:nvPr/>
        </p:nvSpPr>
        <p:spPr>
          <a:xfrm>
            <a:off x="7690453" y="4466564"/>
            <a:ext cx="2570093" cy="1015663"/>
          </a:xfrm>
          <a:prstGeom prst="rect">
            <a:avLst/>
          </a:prstGeom>
          <a:noFill/>
        </p:spPr>
        <p:txBody>
          <a:bodyPr wrap="square" rtlCol="0">
            <a:spAutoFit/>
          </a:bodyPr>
          <a:lstStyle/>
          <a:p>
            <a:pPr algn="ctr"/>
            <a:r>
              <a:rPr lang="en-IN" sz="2000" b="1" dirty="0"/>
              <a:t>Part B – Deductible</a:t>
            </a:r>
          </a:p>
          <a:p>
            <a:pPr algn="ctr"/>
            <a:r>
              <a:rPr lang="en-IN" sz="2000" b="1" dirty="0"/>
              <a:t>$203</a:t>
            </a:r>
          </a:p>
          <a:p>
            <a:pPr algn="ctr"/>
            <a:r>
              <a:rPr lang="en-IN" sz="2000" b="1" dirty="0"/>
              <a:t>80%/20% Split after</a:t>
            </a:r>
          </a:p>
        </p:txBody>
      </p:sp>
      <p:grpSp>
        <p:nvGrpSpPr>
          <p:cNvPr id="27" name="Group 26">
            <a:extLst>
              <a:ext uri="{FF2B5EF4-FFF2-40B4-BE49-F238E27FC236}">
                <a16:creationId xmlns:a16="http://schemas.microsoft.com/office/drawing/2014/main" id="{5119216B-0BE3-4717-840F-935ADB190C72}"/>
              </a:ext>
            </a:extLst>
          </p:cNvPr>
          <p:cNvGrpSpPr/>
          <p:nvPr/>
        </p:nvGrpSpPr>
        <p:grpSpPr>
          <a:xfrm>
            <a:off x="8951638" y="6005447"/>
            <a:ext cx="2810126" cy="707886"/>
            <a:chOff x="8259015" y="5981699"/>
            <a:chExt cx="2810126" cy="707886"/>
          </a:xfrm>
        </p:grpSpPr>
        <p:pic>
          <p:nvPicPr>
            <p:cNvPr id="28" name="Picture 27">
              <a:extLst>
                <a:ext uri="{FF2B5EF4-FFF2-40B4-BE49-F238E27FC236}">
                  <a16:creationId xmlns:a16="http://schemas.microsoft.com/office/drawing/2014/main" id="{C4B73976-791D-4990-9A62-DADE240E7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9015" y="5981699"/>
              <a:ext cx="1265985" cy="701041"/>
            </a:xfrm>
            <a:prstGeom prst="rect">
              <a:avLst/>
            </a:prstGeom>
          </p:spPr>
        </p:pic>
        <p:sp>
          <p:nvSpPr>
            <p:cNvPr id="29" name="TextBox 28">
              <a:extLst>
                <a:ext uri="{FF2B5EF4-FFF2-40B4-BE49-F238E27FC236}">
                  <a16:creationId xmlns:a16="http://schemas.microsoft.com/office/drawing/2014/main" id="{2CBEB5C9-2D78-4CFF-A1F2-7B644FBC78D2}"/>
                </a:ext>
              </a:extLst>
            </p:cNvPr>
            <p:cNvSpPr txBox="1"/>
            <p:nvPr/>
          </p:nvSpPr>
          <p:spPr>
            <a:xfrm>
              <a:off x="9525000" y="5981699"/>
              <a:ext cx="1544141" cy="707886"/>
            </a:xfrm>
            <a:prstGeom prst="rect">
              <a:avLst/>
            </a:prstGeom>
            <a:solidFill>
              <a:srgbClr val="002060"/>
            </a:solidFill>
          </p:spPr>
          <p:txBody>
            <a:bodyPr wrap="none" rtlCol="0">
              <a:spAutoFit/>
            </a:bodyPr>
            <a:lstStyle/>
            <a:p>
              <a:pPr algn="ctr"/>
              <a:r>
                <a:rPr lang="en-US" sz="1400" dirty="0">
                  <a:solidFill>
                    <a:schemeClr val="bg1"/>
                  </a:solidFill>
                </a:rPr>
                <a:t>Where</a:t>
              </a:r>
            </a:p>
            <a:p>
              <a:r>
                <a:rPr lang="en-US" sz="1400" i="1" dirty="0">
                  <a:solidFill>
                    <a:schemeClr val="bg1"/>
                  </a:solidFill>
                </a:rPr>
                <a:t>Seniors R Seniority</a:t>
              </a:r>
            </a:p>
            <a:p>
              <a:endParaRPr lang="en-US" sz="1050" dirty="0">
                <a:solidFill>
                  <a:schemeClr val="bg1"/>
                </a:solidFill>
              </a:endParaRPr>
            </a:p>
          </p:txBody>
        </p:sp>
      </p:grpSp>
    </p:spTree>
    <p:extLst>
      <p:ext uri="{BB962C8B-B14F-4D97-AF65-F5344CB8AC3E}">
        <p14:creationId xmlns:p14="http://schemas.microsoft.com/office/powerpoint/2010/main" val="28947786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ExpireDate xmlns="http://schemas.microsoft.com/sharepoint/v3">2021-10-30T15:59:34+00:00</_dlc_ExpireDat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AD4E26E6149445BA240FC2DFE1FAC1" ma:contentTypeVersion="152" ma:contentTypeDescription="Create a new document." ma:contentTypeScope="" ma:versionID="2ceb282afacd08c925080f471d460356">
  <xsd:schema xmlns:xsd="http://www.w3.org/2001/XMLSchema" xmlns:xs="http://www.w3.org/2001/XMLSchema" xmlns:p="http://schemas.microsoft.com/office/2006/metadata/properties" xmlns:ns1="http://schemas.microsoft.com/sharepoint/v3" xmlns:ns2="a1629bdf-d6d0-4168-9215-403ec7f659f7" xmlns:ns3="834a826a-f628-4f7d-8d5d-ba5e6503093a" targetNamespace="http://schemas.microsoft.com/office/2006/metadata/properties" ma:root="true" ma:fieldsID="661a06ca846dbd39f09c54e9798d3fd9" ns1:_="" ns2:_="" ns3:_="">
    <xsd:import namespace="http://schemas.microsoft.com/sharepoint/v3"/>
    <xsd:import namespace="a1629bdf-d6d0-4168-9215-403ec7f659f7"/>
    <xsd:import namespace="834a826a-f628-4f7d-8d5d-ba5e650309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1:_dlc_Exempt" minOccurs="0"/>
                <xsd:element ref="ns1:_dlc_ExpireDateSaved" minOccurs="0"/>
                <xsd:element ref="ns1:_dlc_ExpireDat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0" nillable="true" ma:displayName="Exempt from Policy" ma:hidden="true" ma:internalName="_dlc_Exempt" ma:readOnly="true">
      <xsd:simpleType>
        <xsd:restriction base="dms:Unknown"/>
      </xsd:simpleType>
    </xsd:element>
    <xsd:element name="_dlc_ExpireDateSaved" ma:index="21" nillable="true" ma:displayName="Original Expiration Date" ma:hidden="true" ma:internalName="_dlc_ExpireDateSaved" ma:readOnly="true">
      <xsd:simpleType>
        <xsd:restriction base="dms:DateTime"/>
      </xsd:simpleType>
    </xsd:element>
    <xsd:element name="_dlc_ExpireDate" ma:index="22" nillable="true" ma:displayName="Expiration Date" ma:hidden="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1629bdf-d6d0-4168-9215-403ec7f659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4a826a-f628-4f7d-8d5d-ba5e650309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olicyDirtyBag xmlns="microsoft.office.server.policy.changes">
  <Microsoft.Office.RecordsManagement.PolicyFeatures.Expiration op="Change"/>
</PolicyDirtyBag>
</file>

<file path=customXml/item4.xml><?xml version="1.0" encoding="utf-8"?>
<?mso-contentType ?>
<p:Policy xmlns:p="office.server.policy" id="" local="true">
  <p:Name>Document</p:Name>
  <p:Description>Delete the documents that's created 159 days ago</p:Description>
  <p:Statement/>
  <p:PolicyItems>
    <p:PolicyItem featureId="Microsoft.Office.RecordsManagement.PolicyFeatures.Expiration" staticId="0x010100DEAD4E26E6149445BA240FC2DFE1FAC1|-823270792" UniqueId="c339048e-1a71-414a-b464-2df9515298ba">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159</number>
                  <property>Created</property>
                  <propertyId>8c06beca-0777-48f7-91c7-6da68bc07b69</propertyId>
                  <period>days</period>
                </formula>
                <action type="action" id="Microsoft.Office.RecordsManagement.PolicyFeatures.Expiration.Action.Delete"/>
              </data>
            </stages>
          </Schedule>
        </Schedules>
      </p:CustomData>
    </p:PolicyItem>
    <p:PolicyItem featureId="Microsoft.Office.RecordsManagement.PolicyFeatures.PolicyAudit" staticId="0x010100DEAD4E26E6149445BA240FC2DFE1FAC1|1665009279" UniqueId="703a8bcc-c0bf-4bda-9c23-0de4bd1baa4f">
      <p:Name>Auditing</p:Name>
      <p:Description>Audits user actions on documents and list items to the Audit Log.</p:Description>
      <p:CustomData>
        <Audit>
          <DeleteRestore/>
        </Audit>
      </p:CustomData>
    </p:PolicyItem>
  </p:PolicyItems>
</p:Policy>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09876C-097A-4A41-BD6E-B55E7E87B83D}">
  <ds:schemaRefs>
    <ds:schemaRef ds:uri="http://purl.org/dc/dcmitype/"/>
    <ds:schemaRef ds:uri="http://schemas.microsoft.com/office/2006/documentManagement/types"/>
    <ds:schemaRef ds:uri="http://schemas.microsoft.com/sharepoint/v3"/>
    <ds:schemaRef ds:uri="http://www.w3.org/XML/1998/namespace"/>
    <ds:schemaRef ds:uri="http://purl.org/dc/terms/"/>
    <ds:schemaRef ds:uri="http://schemas.microsoft.com/office/infopath/2007/PartnerControls"/>
    <ds:schemaRef ds:uri="http://purl.org/dc/elements/1.1/"/>
    <ds:schemaRef ds:uri="http://schemas.openxmlformats.org/package/2006/metadata/core-properties"/>
    <ds:schemaRef ds:uri="834a826a-f628-4f7d-8d5d-ba5e6503093a"/>
    <ds:schemaRef ds:uri="a1629bdf-d6d0-4168-9215-403ec7f659f7"/>
    <ds:schemaRef ds:uri="http://schemas.microsoft.com/office/2006/metadata/properties"/>
  </ds:schemaRefs>
</ds:datastoreItem>
</file>

<file path=customXml/itemProps2.xml><?xml version="1.0" encoding="utf-8"?>
<ds:datastoreItem xmlns:ds="http://schemas.openxmlformats.org/officeDocument/2006/customXml" ds:itemID="{5E6A8B50-E40F-4854-B3AA-EC7386713CEA}">
  <ds:schemaRefs>
    <ds:schemaRef ds:uri="834a826a-f628-4f7d-8d5d-ba5e6503093a"/>
    <ds:schemaRef ds:uri="a1629bdf-d6d0-4168-9215-403ec7f659f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0EBEA9A-731A-4A7C-8A7F-CD38586FBE74}">
  <ds:schemaRefs>
    <ds:schemaRef ds:uri="microsoft.office.server.policy.changes"/>
  </ds:schemaRefs>
</ds:datastoreItem>
</file>

<file path=customXml/itemProps4.xml><?xml version="1.0" encoding="utf-8"?>
<ds:datastoreItem xmlns:ds="http://schemas.openxmlformats.org/officeDocument/2006/customXml" ds:itemID="{AA2309E7-EECC-41BA-A63E-E9A04CF3FCE0}">
  <ds:schemaRefs>
    <ds:schemaRef ds:uri="office.server.policy"/>
  </ds:schemaRefs>
</ds:datastoreItem>
</file>

<file path=customXml/itemProps5.xml><?xml version="1.0" encoding="utf-8"?>
<ds:datastoreItem xmlns:ds="http://schemas.openxmlformats.org/officeDocument/2006/customXml" ds:itemID="{9DF05E35-1602-4D9A-82E8-3B978D1D94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1718</TotalTime>
  <Words>6158</Words>
  <Application>Microsoft Office PowerPoint</Application>
  <PresentationFormat>Widescreen</PresentationFormat>
  <Paragraphs>1464</Paragraphs>
  <Slides>74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74</vt:i4>
      </vt:variant>
    </vt:vector>
  </HeadingPairs>
  <TitlesOfParts>
    <vt:vector size="81" baseType="lpstr">
      <vt:lpstr>Arial</vt:lpstr>
      <vt:lpstr>Arial Nova</vt:lpstr>
      <vt:lpstr>Bernard MT Condensed</vt:lpstr>
      <vt:lpstr>Calibri</vt:lpstr>
      <vt:lpstr>Calibri Light</vt:lpstr>
      <vt:lpstr>Wingdings</vt:lpstr>
      <vt:lpstr>Office Theme</vt:lpstr>
      <vt:lpstr>Welcome</vt:lpstr>
      <vt:lpstr>Welcome, we’re glad you’re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Welcome, we’re glad you’re here!</vt:lpstr>
      <vt:lpstr>Medicare Page 2 For Agent Use*</vt:lpstr>
      <vt:lpstr>Breakdown of the Last Year *Use this time to further the understanding for yourself and your client as to what will make sense for them</vt:lpstr>
      <vt:lpstr>Breakdown of the Last Year *Use this time to further the understanding for yourself and your client as to what will make sense for them</vt:lpstr>
      <vt:lpstr>Breakdown of the Last Year *Use this time to further the understanding for yourself and your client as to what will make sense for them</vt:lpstr>
      <vt:lpstr>Reasons Behind Cost of an HMO</vt:lpstr>
      <vt:lpstr>Reasons Behind Cost of a PPO</vt:lpstr>
      <vt:lpstr>Additional Notes</vt:lpstr>
      <vt:lpstr>Additional Notes Continued</vt:lpstr>
      <vt:lpstr>Additional Notes Continued</vt:lpstr>
      <vt:lpstr>Clients Volunteer Information</vt:lpstr>
      <vt:lpstr>Medicare Page 3 For Agent Use*</vt:lpstr>
      <vt:lpstr>Long Term Look: Recap </vt:lpstr>
      <vt:lpstr>Long Term Look: Recap</vt:lpstr>
      <vt:lpstr>Long Term Look Carry The Numbers Over To A Chart</vt:lpstr>
      <vt:lpstr>Long Term Look Begin With The HMO</vt:lpstr>
      <vt:lpstr>Long Term Look Continue With The PPO</vt:lpstr>
      <vt:lpstr>Long Term Look Continue With The Supplement</vt:lpstr>
      <vt:lpstr>Drive Home The Point</vt:lpstr>
      <vt:lpstr>Drive Home The Point</vt:lpstr>
      <vt:lpstr>Medicare Page 4 For Agent Use*</vt:lpstr>
      <vt:lpstr>Recap</vt:lpstr>
      <vt:lpstr>Drug Coverage</vt:lpstr>
      <vt:lpstr>Drug Coverage: Phase 1</vt:lpstr>
      <vt:lpstr>Drug Coverage: Phase 1 Initial (Copay) Stage</vt:lpstr>
      <vt:lpstr>Drug Coverage: Phase 1 Initial (Copay) Stage</vt:lpstr>
      <vt:lpstr>Drug Coverage: Phase 1 Initial (Copay) Stage</vt:lpstr>
      <vt:lpstr>Drug Coverage: Phase 1 Initial (Copay) Stage</vt:lpstr>
      <vt:lpstr>*IMPORTANT*</vt:lpstr>
      <vt:lpstr>Drug Coverage: Phase 2</vt:lpstr>
      <vt:lpstr>Drug Coverage: Phase 2 Coverage Gap/ Donut Hole -not as delicious as it sounds-</vt:lpstr>
      <vt:lpstr>Drug Coverage: Phase 2 Coverage Gap/ Donut Hole -not as delicious as it sounds-</vt:lpstr>
      <vt:lpstr>Drug Coverage: Phase 2 Coverage Gap/ Donut Hole -not as delicious as it sounds-</vt:lpstr>
      <vt:lpstr>Drug Coverage: Phase 2 Coverage Gap/ Donut Hole -not as delicious as it sounds-</vt:lpstr>
      <vt:lpstr>Drug Coverage: Phase 2 Coverage Gap/ Donut Hole -not as delicious as it sounds-</vt:lpstr>
      <vt:lpstr>Drug Coverage: Phase 2 Coverage Gap/ Donut Hole -not as delicious as it sounds-</vt:lpstr>
      <vt:lpstr>Drug Coverage: Phase 2 Coverage Gap/ Donut Hole -not as delicious as it sounds-</vt:lpstr>
      <vt:lpstr>Drug Coverage: Phase 3</vt:lpstr>
      <vt:lpstr>Drug Coverage: Phase 3 Catastrophic Stage</vt:lpstr>
      <vt:lpstr>Drug Coverage: Phase 3 Catastrophic Stage</vt:lpstr>
      <vt:lpstr>*Important*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Audrey Wood</dc:creator>
  <cp:lastModifiedBy>patricia mims</cp:lastModifiedBy>
  <cp:revision>16</cp:revision>
  <dcterms:created xsi:type="dcterms:W3CDTF">2020-05-11T15:11:30Z</dcterms:created>
  <dcterms:modified xsi:type="dcterms:W3CDTF">2021-07-26T15:28:17Z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/sites/experts/Shared Documents</vt:lpwstr>
  </property>
  <property fmtid="{D5CDD505-2E9C-101B-9397-08002B2CF9AE}" pid="3" name="ContentTypeId">
    <vt:lpwstr>0x010100DEAD4E26E6149445BA240FC2DFE1FAC1</vt:lpwstr>
  </property>
  <property fmtid="{D5CDD505-2E9C-101B-9397-08002B2CF9AE}" pid="4" name="ItemRetentionFormula">
    <vt:lpwstr>&lt;formula id="Microsoft.Office.RecordsManagement.PolicyFeatures.Expiration.Formula.BuiltIn"&gt;&lt;number&gt;159&lt;/number&gt;&lt;property&gt;Created&lt;/property&gt;&lt;propertyId&gt;8c06beca-0777-48f7-91c7-6da68bc07b69&lt;/propertyId&gt;&lt;period&gt;days&lt;/period&gt;&lt;/formula&gt;</vt:lpwstr>
  </property>
</Properties>
</file>